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63" r:id="rId10"/>
    <p:sldId id="276" r:id="rId11"/>
    <p:sldId id="264" r:id="rId12"/>
    <p:sldId id="265" r:id="rId13"/>
    <p:sldId id="273" r:id="rId14"/>
    <p:sldId id="266" r:id="rId15"/>
    <p:sldId id="267" r:id="rId16"/>
    <p:sldId id="268" r:id="rId17"/>
    <p:sldId id="277" r:id="rId18"/>
    <p:sldId id="269" r:id="rId19"/>
    <p:sldId id="270" r:id="rId20"/>
    <p:sldId id="274" r:id="rId21"/>
    <p:sldId id="271" r:id="rId22"/>
    <p:sldId id="272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Arial Bold" panose="020B0704020202020204" pitchFamily="34" charset="0"/>
      <p:regular r:id="rId28"/>
      <p:bold r:id="rId29"/>
    </p:embeddedFont>
    <p:embeddedFont>
      <p:font typeface="Asap Medium Italics" panose="020B0604020202020204" charset="0"/>
      <p:regular r:id="rId30"/>
    </p:embeddedFont>
    <p:embeddedFont>
      <p:font typeface="Asap Medium" panose="020B0604020202020204" charset="0"/>
      <p:regular r:id="rId31"/>
    </p:embeddedFont>
    <p:embeddedFont>
      <p:font typeface="Asap Bold Italics" panose="020B0604020202020204" charset="0"/>
      <p:regular r:id="rId32"/>
    </p:embeddedFont>
    <p:embeddedFont>
      <p:font typeface="Arial" panose="020B0604020202020204" pitchFamily="3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22" autoAdjust="0"/>
  </p:normalViewPr>
  <p:slideViewPr>
    <p:cSldViewPr>
      <p:cViewPr varScale="1">
        <p:scale>
          <a:sx n="46" d="100"/>
          <a:sy n="46" d="100"/>
        </p:scale>
        <p:origin x="568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2.sv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7.png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6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6.sv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2.sv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10" Type="http://schemas.openxmlformats.org/officeDocument/2006/relationships/image" Target="../media/image18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516874" cy="10671479"/>
          </a:xfrm>
          <a:custGeom>
            <a:avLst/>
            <a:gdLst/>
            <a:ahLst/>
            <a:cxnLst/>
            <a:rect l="l" t="t" r="r" b="b"/>
            <a:pathLst>
              <a:path w="18516874" h="10671479">
                <a:moveTo>
                  <a:pt x="0" y="0"/>
                </a:moveTo>
                <a:lnTo>
                  <a:pt x="18516874" y="0"/>
                </a:lnTo>
                <a:lnTo>
                  <a:pt x="18516874" y="10671479"/>
                </a:lnTo>
                <a:lnTo>
                  <a:pt x="0" y="10671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802" b="-7802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65487" y="353670"/>
            <a:ext cx="1883335" cy="2417732"/>
          </a:xfrm>
          <a:custGeom>
            <a:avLst/>
            <a:gdLst/>
            <a:ahLst/>
            <a:cxnLst/>
            <a:rect l="l" t="t" r="r" b="b"/>
            <a:pathLst>
              <a:path w="1883335" h="2417732">
                <a:moveTo>
                  <a:pt x="0" y="0"/>
                </a:moveTo>
                <a:lnTo>
                  <a:pt x="1883335" y="0"/>
                </a:lnTo>
                <a:lnTo>
                  <a:pt x="1883335" y="2417732"/>
                </a:lnTo>
                <a:lnTo>
                  <a:pt x="0" y="2417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367005" y="250874"/>
            <a:ext cx="2920995" cy="2920995"/>
          </a:xfrm>
          <a:custGeom>
            <a:avLst/>
            <a:gdLst/>
            <a:ahLst/>
            <a:cxnLst/>
            <a:rect l="l" t="t" r="r" b="b"/>
            <a:pathLst>
              <a:path w="2920995" h="2920995">
                <a:moveTo>
                  <a:pt x="0" y="0"/>
                </a:moveTo>
                <a:lnTo>
                  <a:pt x="2920995" y="0"/>
                </a:lnTo>
                <a:lnTo>
                  <a:pt x="2920995" y="2920995"/>
                </a:lnTo>
                <a:lnTo>
                  <a:pt x="0" y="2920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31736" y="538592"/>
            <a:ext cx="11053402" cy="2290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TRƯỜNG ĐẠI HỌC SƯ PHẠM KỸ THUẬT THÀNH PHỐ HỒ CHÍ MINH</a:t>
            </a:r>
          </a:p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KHOA ĐIỆN ĐIỆN TỬ</a:t>
            </a:r>
          </a:p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BỘ MÔN KỸ THUẬT MÁY TÍNH - VIỄN THÔNG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72516" y="8132257"/>
            <a:ext cx="6371842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GVHD: Th.S Trương Quang Phúc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32514" y="6533706"/>
            <a:ext cx="3622972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SVTH: Đỗ Phúc Duy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40340" y="7332132"/>
            <a:ext cx="3007320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MSSV: 22161102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05345" y="4629162"/>
            <a:ext cx="14906183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 dirty="0" smtClean="0">
                <a:solidFill>
                  <a:srgbClr val="E7191F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ĐỀ TÀI: ĐIỀU KHIỂN THIẾT BỊ BẰNG ĐỒNG HỒ THÔNG MINH</a:t>
            </a:r>
            <a:endParaRPr lang="en-US" sz="4500" b="1" dirty="0">
              <a:solidFill>
                <a:srgbClr val="E7191F"/>
              </a:solidFill>
              <a:latin typeface="Times New Roman" panose="02020603050405020304" pitchFamily="18" charset="0"/>
              <a:ea typeface="Arial Bold"/>
              <a:cs typeface="Times New Roman" panose="02020603050405020304" pitchFamily="18" charset="0"/>
              <a:sym typeface="Arial Bold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91326"/>
          </a:xfrm>
          <a:custGeom>
            <a:avLst/>
            <a:gdLst/>
            <a:ahLst/>
            <a:cxnLst/>
            <a:rect l="l" t="t" r="r" b="b"/>
            <a:pathLst>
              <a:path w="19979815" h="1538052">
                <a:moveTo>
                  <a:pt x="0" y="0"/>
                </a:moveTo>
                <a:lnTo>
                  <a:pt x="19979814" y="0"/>
                </a:lnTo>
                <a:lnTo>
                  <a:pt x="19979814" y="1538052"/>
                </a:lnTo>
                <a:lnTo>
                  <a:pt x="0" y="153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21236" b="-121236"/>
            </a:stretch>
          </a:blipFill>
          <a:ln w="28575" cap="rnd">
            <a:solidFill>
              <a:srgbClr val="000000"/>
            </a:solidFill>
            <a:prstDash val="lgDash"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6590717" y="9234991"/>
            <a:ext cx="1337166" cy="692125"/>
            <a:chOff x="0" y="-31079"/>
            <a:chExt cx="1782888" cy="9228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2888" cy="891755"/>
            </a:xfrm>
            <a:custGeom>
              <a:avLst/>
              <a:gdLst/>
              <a:ahLst/>
              <a:cxnLst/>
              <a:rect l="l" t="t" r="r" b="b"/>
              <a:pathLst>
                <a:path w="1782888" h="891755">
                  <a:moveTo>
                    <a:pt x="0" y="0"/>
                  </a:moveTo>
                  <a:lnTo>
                    <a:pt x="1782888" y="0"/>
                  </a:lnTo>
                  <a:lnTo>
                    <a:pt x="1782888" y="891755"/>
                  </a:lnTo>
                  <a:lnTo>
                    <a:pt x="0" y="891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09873" y="-31079"/>
              <a:ext cx="363141" cy="827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79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9</a:t>
              </a:r>
              <a:endParaRPr lang="en-US" sz="3999" spc="-7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504897" y="255937"/>
            <a:ext cx="5687103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FFFF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II. GIẢI PHÁP THIẾT KẾ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762000" y="1504851"/>
            <a:ext cx="937260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000" b="1" spc="-79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6</a:t>
            </a:r>
            <a:r>
              <a:rPr lang="en-US" sz="3000" b="1" spc="-79" dirty="0" smtClean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</a:t>
            </a:r>
            <a:r>
              <a:rPr lang="en-US" sz="3000" b="1" spc="-79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THIẾT KẾ HỆ THỐNG </a:t>
            </a:r>
            <a:r>
              <a:rPr lang="en-US" sz="3000" b="1" spc="-79" dirty="0" smtClean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VÀ </a:t>
            </a:r>
            <a:r>
              <a:rPr lang="en-US" sz="3000" b="1" spc="-79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GATEWAY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2474834"/>
            <a:ext cx="5590497" cy="65828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33668" y="3599341"/>
            <a:ext cx="951209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ESP32-C6-Devkitc.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Wi-Fi 6 (802.11ax)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Zigbee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/Thread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5.0.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Gateway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Firebase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Firebase.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0756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10"/>
            <a:ext cx="18288000" cy="1190915"/>
          </a:xfrm>
          <a:custGeom>
            <a:avLst/>
            <a:gdLst/>
            <a:ahLst/>
            <a:cxnLst/>
            <a:rect l="l" t="t" r="r" b="b"/>
            <a:pathLst>
              <a:path w="19979815" h="1538052">
                <a:moveTo>
                  <a:pt x="0" y="0"/>
                </a:moveTo>
                <a:lnTo>
                  <a:pt x="19979814" y="0"/>
                </a:lnTo>
                <a:lnTo>
                  <a:pt x="19979814" y="1538052"/>
                </a:lnTo>
                <a:lnTo>
                  <a:pt x="0" y="153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21236" b="-121236"/>
            </a:stretch>
          </a:blipFill>
          <a:ln w="28575" cap="rnd">
            <a:solidFill>
              <a:srgbClr val="000000"/>
            </a:solidFill>
            <a:prstDash val="lgDash"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6590717" y="9234991"/>
            <a:ext cx="1337166" cy="692125"/>
            <a:chOff x="0" y="-31079"/>
            <a:chExt cx="1782888" cy="9228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2888" cy="891755"/>
            </a:xfrm>
            <a:custGeom>
              <a:avLst/>
              <a:gdLst/>
              <a:ahLst/>
              <a:cxnLst/>
              <a:rect l="l" t="t" r="r" b="b"/>
              <a:pathLst>
                <a:path w="1782888" h="891755">
                  <a:moveTo>
                    <a:pt x="0" y="0"/>
                  </a:moveTo>
                  <a:lnTo>
                    <a:pt x="1782888" y="0"/>
                  </a:lnTo>
                  <a:lnTo>
                    <a:pt x="1782888" y="891755"/>
                  </a:lnTo>
                  <a:lnTo>
                    <a:pt x="0" y="891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34244" y="-31079"/>
              <a:ext cx="841971" cy="8271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79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10</a:t>
              </a:r>
              <a:endParaRPr lang="en-US" sz="3999" spc="-7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461984" y="233303"/>
            <a:ext cx="5653816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FFFF00"/>
                </a:solidFill>
                <a:latin typeface="Times New Roman" panose="02020603050405020304" pitchFamily="18" charset="0"/>
                <a:ea typeface="Arial Bold"/>
                <a:cs typeface="Times New Roman" panose="02020603050405020304" pitchFamily="18" charset="0"/>
                <a:sym typeface="Arial Bold"/>
              </a:rPr>
              <a:t>II. GIẢI PHÁP THIẾT KẾ</a:t>
            </a:r>
          </a:p>
        </p:txBody>
      </p:sp>
      <p:sp>
        <p:nvSpPr>
          <p:cNvPr id="14" name="TextBox 8"/>
          <p:cNvSpPr txBox="1"/>
          <p:nvPr/>
        </p:nvSpPr>
        <p:spPr>
          <a:xfrm>
            <a:off x="-570235" y="1516958"/>
            <a:ext cx="8418835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000" b="1" spc="-79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6</a:t>
            </a:r>
            <a:r>
              <a:rPr lang="en-US" sz="3000" b="1" spc="-79" dirty="0" smtClean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</a:t>
            </a:r>
            <a:r>
              <a:rPr lang="en-US" sz="3000" b="1" spc="-79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THIẾT KẾ ĐỒNG HỒ THÔNG MINH</a:t>
            </a:r>
          </a:p>
        </p:txBody>
      </p:sp>
      <p:pic>
        <p:nvPicPr>
          <p:cNvPr id="11" name="Picture 10"/>
          <p:cNvPicPr/>
          <p:nvPr/>
        </p:nvPicPr>
        <p:blipFill>
          <a:blip r:embed="rId6"/>
          <a:stretch>
            <a:fillRect/>
          </a:stretch>
        </p:blipFill>
        <p:spPr>
          <a:xfrm>
            <a:off x="7848600" y="3009900"/>
            <a:ext cx="9677400" cy="5181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3259753"/>
            <a:ext cx="6400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ESP32-C6-Devkitc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Wi-Fi 802.11 b/g/n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Bluetooth v4.2 (Classic + BLE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Gateway.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Gateway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Firebase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176"/>
            <a:ext cx="18288000" cy="1175149"/>
          </a:xfrm>
          <a:custGeom>
            <a:avLst/>
            <a:gdLst/>
            <a:ahLst/>
            <a:cxnLst/>
            <a:rect l="l" t="t" r="r" b="b"/>
            <a:pathLst>
              <a:path w="19979815" h="1538052">
                <a:moveTo>
                  <a:pt x="0" y="0"/>
                </a:moveTo>
                <a:lnTo>
                  <a:pt x="19979814" y="0"/>
                </a:lnTo>
                <a:lnTo>
                  <a:pt x="19979814" y="1538052"/>
                </a:lnTo>
                <a:lnTo>
                  <a:pt x="0" y="153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21236" b="-121236"/>
            </a:stretch>
          </a:blipFill>
          <a:ln w="28575" cap="rnd">
            <a:solidFill>
              <a:srgbClr val="000000"/>
            </a:solidFill>
            <a:prstDash val="lgDash"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6590717" y="9234991"/>
            <a:ext cx="1337166" cy="692125"/>
            <a:chOff x="0" y="-31079"/>
            <a:chExt cx="1782888" cy="9228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2888" cy="891755"/>
            </a:xfrm>
            <a:custGeom>
              <a:avLst/>
              <a:gdLst/>
              <a:ahLst/>
              <a:cxnLst/>
              <a:rect l="l" t="t" r="r" b="b"/>
              <a:pathLst>
                <a:path w="1782888" h="891755">
                  <a:moveTo>
                    <a:pt x="0" y="0"/>
                  </a:moveTo>
                  <a:lnTo>
                    <a:pt x="1782888" y="0"/>
                  </a:lnTo>
                  <a:lnTo>
                    <a:pt x="1782888" y="891755"/>
                  </a:lnTo>
                  <a:lnTo>
                    <a:pt x="0" y="891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231044" y="-31079"/>
              <a:ext cx="1320800" cy="8271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79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11</a:t>
              </a:r>
              <a:endParaRPr lang="en-US" sz="3999" spc="-7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24000" y="2447324"/>
            <a:ext cx="8329727" cy="6400689"/>
            <a:chOff x="0" y="-25049"/>
            <a:chExt cx="11871336" cy="9122115"/>
          </a:xfrm>
        </p:grpSpPr>
        <p:grpSp>
          <p:nvGrpSpPr>
            <p:cNvPr id="7" name="Group 7"/>
            <p:cNvGrpSpPr/>
            <p:nvPr/>
          </p:nvGrpSpPr>
          <p:grpSpPr>
            <a:xfrm>
              <a:off x="3787833" y="1620335"/>
              <a:ext cx="4366386" cy="1119890"/>
              <a:chOff x="0" y="-10327"/>
              <a:chExt cx="862496" cy="22121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62496" cy="210886"/>
              </a:xfrm>
              <a:custGeom>
                <a:avLst/>
                <a:gdLst/>
                <a:ahLst/>
                <a:cxnLst/>
                <a:rect l="l" t="t" r="r" b="b"/>
                <a:pathLst>
                  <a:path w="862496" h="210886">
                    <a:moveTo>
                      <a:pt x="203200" y="0"/>
                    </a:moveTo>
                    <a:lnTo>
                      <a:pt x="862496" y="0"/>
                    </a:lnTo>
                    <a:lnTo>
                      <a:pt x="659296" y="210886"/>
                    </a:lnTo>
                    <a:lnTo>
                      <a:pt x="0" y="210886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10327"/>
                <a:ext cx="659296" cy="2212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69"/>
                  </a:lnSpc>
                </a:pP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Khởi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tạo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Wifi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, Firebase,...</a:t>
                </a: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4042961" y="3460006"/>
              <a:ext cx="3856131" cy="1626834"/>
              <a:chOff x="0" y="0"/>
              <a:chExt cx="761705" cy="32135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1705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761705" h="321350">
                    <a:moveTo>
                      <a:pt x="380852" y="0"/>
                    </a:moveTo>
                    <a:lnTo>
                      <a:pt x="761705" y="160675"/>
                    </a:lnTo>
                    <a:lnTo>
                      <a:pt x="380852" y="321350"/>
                    </a:lnTo>
                    <a:lnTo>
                      <a:pt x="0" y="160675"/>
                    </a:lnTo>
                    <a:lnTo>
                      <a:pt x="380852" y="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30918" y="59827"/>
                <a:ext cx="499869" cy="2062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69"/>
                  </a:lnSpc>
                </a:pP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Có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nhận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tín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hiệu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hồng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ngoại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?</a:t>
                </a: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4949815" y="-25049"/>
              <a:ext cx="2042423" cy="1060156"/>
              <a:chOff x="0" y="-4948"/>
              <a:chExt cx="403442" cy="20941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03442" cy="187400"/>
              </a:xfrm>
              <a:custGeom>
                <a:avLst/>
                <a:gdLst/>
                <a:ahLst/>
                <a:cxnLst/>
                <a:rect l="l" t="t" r="r" b="b"/>
                <a:pathLst>
                  <a:path w="403442" h="187400">
                    <a:moveTo>
                      <a:pt x="201721" y="0"/>
                    </a:moveTo>
                    <a:cubicBezTo>
                      <a:pt x="90313" y="0"/>
                      <a:pt x="0" y="41951"/>
                      <a:pt x="0" y="93700"/>
                    </a:cubicBezTo>
                    <a:cubicBezTo>
                      <a:pt x="0" y="145449"/>
                      <a:pt x="90313" y="187400"/>
                      <a:pt x="201721" y="187400"/>
                    </a:cubicBezTo>
                    <a:cubicBezTo>
                      <a:pt x="313128" y="187400"/>
                      <a:pt x="403442" y="145449"/>
                      <a:pt x="403442" y="93700"/>
                    </a:cubicBezTo>
                    <a:cubicBezTo>
                      <a:pt x="403442" y="41951"/>
                      <a:pt x="313128" y="0"/>
                      <a:pt x="2017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37823" y="-4948"/>
                <a:ext cx="327796" cy="2094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69"/>
                  </a:lnSpc>
                </a:pP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Begin</a:t>
                </a: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3913626" y="5581622"/>
              <a:ext cx="4114800" cy="1032821"/>
              <a:chOff x="0" y="-11751"/>
              <a:chExt cx="812800" cy="20401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19226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9226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92263"/>
                    </a:lnTo>
                    <a:lnTo>
                      <a:pt x="0" y="192263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11751"/>
                <a:ext cx="812800" cy="204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69"/>
                  </a:lnSpc>
                </a:pP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Gửi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thông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báo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lên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Firbase</a:t>
                </a:r>
                <a:endParaRPr lang="en-US" sz="1899" spc="-37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3653662" y="7470232"/>
              <a:ext cx="4469259" cy="1626834"/>
              <a:chOff x="0" y="0"/>
              <a:chExt cx="882817" cy="32135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82817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882817" h="321350">
                    <a:moveTo>
                      <a:pt x="441408" y="0"/>
                    </a:moveTo>
                    <a:lnTo>
                      <a:pt x="882817" y="160675"/>
                    </a:lnTo>
                    <a:lnTo>
                      <a:pt x="441408" y="321350"/>
                    </a:lnTo>
                    <a:lnTo>
                      <a:pt x="0" y="160675"/>
                    </a:lnTo>
                    <a:lnTo>
                      <a:pt x="441408" y="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51734" y="79369"/>
                <a:ext cx="579348" cy="1867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69"/>
                  </a:lnSpc>
                </a:pP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Kiểm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tra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thông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báo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trạng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thái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đèn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?</a:t>
                </a: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7692693"/>
              <a:ext cx="2560891" cy="1124761"/>
              <a:chOff x="0" y="-11289"/>
              <a:chExt cx="505855" cy="22217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05855" cy="210886"/>
              </a:xfrm>
              <a:custGeom>
                <a:avLst/>
                <a:gdLst/>
                <a:ahLst/>
                <a:cxnLst/>
                <a:rect l="l" t="t" r="r" b="b"/>
                <a:pathLst>
                  <a:path w="505855" h="210886">
                    <a:moveTo>
                      <a:pt x="0" y="0"/>
                    </a:moveTo>
                    <a:lnTo>
                      <a:pt x="505855" y="0"/>
                    </a:lnTo>
                    <a:lnTo>
                      <a:pt x="505855" y="210886"/>
                    </a:lnTo>
                    <a:lnTo>
                      <a:pt x="0" y="210886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1289"/>
                <a:ext cx="505855" cy="222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69"/>
                  </a:lnSpc>
                </a:pP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Kích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relay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tắt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đèn</a:t>
                </a:r>
                <a:endParaRPr lang="en-US" sz="1899" spc="-37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9310445" y="7692693"/>
              <a:ext cx="2560891" cy="1124761"/>
              <a:chOff x="0" y="-11289"/>
              <a:chExt cx="505855" cy="22217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05855" cy="210886"/>
              </a:xfrm>
              <a:custGeom>
                <a:avLst/>
                <a:gdLst/>
                <a:ahLst/>
                <a:cxnLst/>
                <a:rect l="l" t="t" r="r" b="b"/>
                <a:pathLst>
                  <a:path w="505855" h="210886">
                    <a:moveTo>
                      <a:pt x="0" y="0"/>
                    </a:moveTo>
                    <a:lnTo>
                      <a:pt x="505855" y="0"/>
                    </a:lnTo>
                    <a:lnTo>
                      <a:pt x="505855" y="210886"/>
                    </a:lnTo>
                    <a:lnTo>
                      <a:pt x="0" y="210886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1289"/>
                <a:ext cx="505855" cy="222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69"/>
                  </a:lnSpc>
                </a:pP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Kích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relay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bật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đèn</a:t>
                </a:r>
                <a:endParaRPr lang="en-US" sz="1899" spc="-37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sp>
          <p:nvSpPr>
            <p:cNvPr id="28" name="AutoShape 28"/>
            <p:cNvSpPr/>
            <p:nvPr/>
          </p:nvSpPr>
          <p:spPr>
            <a:xfrm>
              <a:off x="5971026" y="948715"/>
              <a:ext cx="0" cy="72390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9" name="AutoShape 29"/>
            <p:cNvSpPr/>
            <p:nvPr/>
          </p:nvSpPr>
          <p:spPr>
            <a:xfrm>
              <a:off x="5971026" y="2740224"/>
              <a:ext cx="0" cy="719782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0" name="AutoShape 30"/>
            <p:cNvSpPr/>
            <p:nvPr/>
          </p:nvSpPr>
          <p:spPr>
            <a:xfrm flipH="1">
              <a:off x="5971026" y="5086839"/>
              <a:ext cx="0" cy="554272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6067979" y="4998754"/>
              <a:ext cx="614186" cy="456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9"/>
                </a:lnSpc>
                <a:spcBef>
                  <a:spcPct val="0"/>
                </a:spcBef>
              </a:pPr>
              <a:r>
                <a:rPr lang="en-US" sz="1899" spc="-37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Có</a:t>
              </a:r>
            </a:p>
          </p:txBody>
        </p:sp>
        <p:sp>
          <p:nvSpPr>
            <p:cNvPr id="32" name="AutoShape 32"/>
            <p:cNvSpPr/>
            <p:nvPr/>
          </p:nvSpPr>
          <p:spPr>
            <a:xfrm>
              <a:off x="3281233" y="4194958"/>
              <a:ext cx="886776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V="1">
              <a:off x="3281233" y="3165524"/>
              <a:ext cx="26897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4" name="AutoShape 34"/>
            <p:cNvSpPr/>
            <p:nvPr/>
          </p:nvSpPr>
          <p:spPr>
            <a:xfrm>
              <a:off x="3281233" y="3165524"/>
              <a:ext cx="0" cy="1029435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3559167" y="3243265"/>
              <a:ext cx="908693" cy="456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9"/>
                </a:lnSpc>
                <a:spcBef>
                  <a:spcPct val="0"/>
                </a:spcBef>
              </a:pPr>
              <a:r>
                <a:rPr lang="en-US" sz="1899" spc="-37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Không</a:t>
              </a:r>
            </a:p>
          </p:txBody>
        </p:sp>
        <p:sp>
          <p:nvSpPr>
            <p:cNvPr id="36" name="AutoShape 36"/>
            <p:cNvSpPr/>
            <p:nvPr/>
          </p:nvSpPr>
          <p:spPr>
            <a:xfrm>
              <a:off x="5888291" y="6614443"/>
              <a:ext cx="0" cy="85578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7" name="AutoShape 37"/>
            <p:cNvSpPr/>
            <p:nvPr/>
          </p:nvSpPr>
          <p:spPr>
            <a:xfrm flipH="1">
              <a:off x="2560891" y="8283649"/>
              <a:ext cx="1092771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8" name="AutoShape 38"/>
            <p:cNvSpPr/>
            <p:nvPr/>
          </p:nvSpPr>
          <p:spPr>
            <a:xfrm>
              <a:off x="8122921" y="8283649"/>
              <a:ext cx="1187524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8154218" y="7854059"/>
              <a:ext cx="559626" cy="4569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69"/>
                </a:lnSpc>
                <a:spcBef>
                  <a:spcPct val="0"/>
                </a:spcBef>
              </a:pPr>
              <a:r>
                <a:rPr lang="en-US" sz="1899" spc="-37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ON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3077898" y="7692694"/>
              <a:ext cx="752994" cy="456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9"/>
                </a:lnSpc>
                <a:spcBef>
                  <a:spcPct val="0"/>
                </a:spcBef>
              </a:pPr>
              <a:r>
                <a:rPr lang="en-US" sz="1899" spc="-37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OFF</a:t>
              </a:r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6504897" y="270325"/>
            <a:ext cx="576330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FFFF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II. GIẢI PHÁP THIẾT KẾ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-185292" y="1485900"/>
            <a:ext cx="92960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000" b="1" spc="-79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7</a:t>
            </a:r>
            <a:r>
              <a:rPr lang="en-US" sz="3000" b="1" spc="-79" dirty="0" smtClean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LƯU ĐỒ XỬ LÝ HỆ THỐNG ĐIỀU KHIỂN ĐÈN </a:t>
            </a:r>
            <a:endParaRPr lang="en-US" sz="3000" b="1" spc="-79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210800" y="3695700"/>
            <a:ext cx="6934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Firebase.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Firbase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Firebase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176"/>
            <a:ext cx="18288000" cy="1175149"/>
          </a:xfrm>
          <a:custGeom>
            <a:avLst/>
            <a:gdLst/>
            <a:ahLst/>
            <a:cxnLst/>
            <a:rect l="l" t="t" r="r" b="b"/>
            <a:pathLst>
              <a:path w="19979815" h="1538052">
                <a:moveTo>
                  <a:pt x="0" y="0"/>
                </a:moveTo>
                <a:lnTo>
                  <a:pt x="19979814" y="0"/>
                </a:lnTo>
                <a:lnTo>
                  <a:pt x="19979814" y="1538052"/>
                </a:lnTo>
                <a:lnTo>
                  <a:pt x="0" y="153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21236" b="-121236"/>
            </a:stretch>
          </a:blipFill>
          <a:ln w="28575" cap="rnd">
            <a:solidFill>
              <a:srgbClr val="000000"/>
            </a:solidFill>
            <a:prstDash val="lgDash"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10515600" y="1790700"/>
            <a:ext cx="4051302" cy="7029357"/>
            <a:chOff x="25400" y="0"/>
            <a:chExt cx="5230879" cy="9470981"/>
          </a:xfrm>
        </p:grpSpPr>
        <p:grpSp>
          <p:nvGrpSpPr>
            <p:cNvPr id="42" name="Group 42"/>
            <p:cNvGrpSpPr/>
            <p:nvPr/>
          </p:nvGrpSpPr>
          <p:grpSpPr>
            <a:xfrm>
              <a:off x="889893" y="1370532"/>
              <a:ext cx="4366386" cy="1175456"/>
              <a:chOff x="0" y="-21303"/>
              <a:chExt cx="862496" cy="232189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62496" cy="210886"/>
              </a:xfrm>
              <a:custGeom>
                <a:avLst/>
                <a:gdLst/>
                <a:ahLst/>
                <a:cxnLst/>
                <a:rect l="l" t="t" r="r" b="b"/>
                <a:pathLst>
                  <a:path w="862496" h="210886">
                    <a:moveTo>
                      <a:pt x="203200" y="0"/>
                    </a:moveTo>
                    <a:lnTo>
                      <a:pt x="862496" y="0"/>
                    </a:lnTo>
                    <a:lnTo>
                      <a:pt x="659296" y="210886"/>
                    </a:lnTo>
                    <a:lnTo>
                      <a:pt x="0" y="210886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101600" y="-21303"/>
                <a:ext cx="659296" cy="2321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69"/>
                  </a:lnSpc>
                </a:pP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Khởi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tạo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Wifi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, Firebase,...</a:t>
                </a:r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2051875" y="0"/>
              <a:ext cx="2042423" cy="948715"/>
              <a:chOff x="0" y="0"/>
              <a:chExt cx="403442" cy="1874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403442" cy="187400"/>
              </a:xfrm>
              <a:custGeom>
                <a:avLst/>
                <a:gdLst/>
                <a:ahLst/>
                <a:cxnLst/>
                <a:rect l="l" t="t" r="r" b="b"/>
                <a:pathLst>
                  <a:path w="403442" h="187400">
                    <a:moveTo>
                      <a:pt x="201721" y="0"/>
                    </a:moveTo>
                    <a:cubicBezTo>
                      <a:pt x="90313" y="0"/>
                      <a:pt x="0" y="41951"/>
                      <a:pt x="0" y="93700"/>
                    </a:cubicBezTo>
                    <a:cubicBezTo>
                      <a:pt x="0" y="145449"/>
                      <a:pt x="90313" y="187400"/>
                      <a:pt x="201721" y="187400"/>
                    </a:cubicBezTo>
                    <a:cubicBezTo>
                      <a:pt x="313128" y="187400"/>
                      <a:pt x="403442" y="145449"/>
                      <a:pt x="403442" y="93700"/>
                    </a:cubicBezTo>
                    <a:cubicBezTo>
                      <a:pt x="403442" y="41951"/>
                      <a:pt x="313128" y="0"/>
                      <a:pt x="2017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37823" y="4605"/>
                <a:ext cx="327796" cy="1652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69"/>
                  </a:lnSpc>
                </a:pP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Begin</a:t>
                </a:r>
              </a:p>
            </p:txBody>
          </p:sp>
        </p:grpSp>
        <p:sp>
          <p:nvSpPr>
            <p:cNvPr id="48" name="AutoShape 48"/>
            <p:cNvSpPr/>
            <p:nvPr/>
          </p:nvSpPr>
          <p:spPr>
            <a:xfrm>
              <a:off x="3073086" y="948715"/>
              <a:ext cx="0" cy="529663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49" name="Group 49"/>
            <p:cNvGrpSpPr/>
            <p:nvPr/>
          </p:nvGrpSpPr>
          <p:grpSpPr>
            <a:xfrm>
              <a:off x="1542922" y="3144491"/>
              <a:ext cx="3060329" cy="1022656"/>
              <a:chOff x="0" y="-9743"/>
              <a:chExt cx="604509" cy="202006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04509" cy="192263"/>
              </a:xfrm>
              <a:custGeom>
                <a:avLst/>
                <a:gdLst/>
                <a:ahLst/>
                <a:cxnLst/>
                <a:rect l="l" t="t" r="r" b="b"/>
                <a:pathLst>
                  <a:path w="604509" h="192263">
                    <a:moveTo>
                      <a:pt x="0" y="0"/>
                    </a:moveTo>
                    <a:lnTo>
                      <a:pt x="604509" y="0"/>
                    </a:lnTo>
                    <a:lnTo>
                      <a:pt x="604509" y="192263"/>
                    </a:lnTo>
                    <a:lnTo>
                      <a:pt x="0" y="192263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9743"/>
                <a:ext cx="604509" cy="2020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69"/>
                  </a:lnSpc>
                </a:pP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Kết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nối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Bluetooth</a:t>
                </a:r>
              </a:p>
            </p:txBody>
          </p:sp>
        </p:grpSp>
        <p:sp>
          <p:nvSpPr>
            <p:cNvPr id="52" name="AutoShape 52"/>
            <p:cNvSpPr/>
            <p:nvPr/>
          </p:nvSpPr>
          <p:spPr>
            <a:xfrm>
              <a:off x="3073086" y="2545987"/>
              <a:ext cx="0" cy="647828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53" name="Group 53"/>
            <p:cNvGrpSpPr/>
            <p:nvPr/>
          </p:nvGrpSpPr>
          <p:grpSpPr>
            <a:xfrm>
              <a:off x="1015686" y="4167147"/>
              <a:ext cx="4114800" cy="1067610"/>
              <a:chOff x="0" y="0"/>
              <a:chExt cx="812800" cy="210886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812800" cy="21088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10886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10886"/>
                    </a:lnTo>
                    <a:lnTo>
                      <a:pt x="0" y="210886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9743"/>
                <a:ext cx="812800" cy="2011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69"/>
                  </a:lnSpc>
                </a:pP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Gửi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thông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báo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từ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Firebase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đến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đồng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hồ</a:t>
                </a:r>
                <a:endParaRPr lang="en-US" sz="1899" spc="-37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1145021" y="6112155"/>
              <a:ext cx="3856131" cy="1626834"/>
              <a:chOff x="0" y="0"/>
              <a:chExt cx="761705" cy="32135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761705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761705" h="321350">
                    <a:moveTo>
                      <a:pt x="380852" y="0"/>
                    </a:moveTo>
                    <a:lnTo>
                      <a:pt x="761705" y="160675"/>
                    </a:lnTo>
                    <a:lnTo>
                      <a:pt x="380852" y="321350"/>
                    </a:lnTo>
                    <a:lnTo>
                      <a:pt x="0" y="160675"/>
                    </a:lnTo>
                    <a:lnTo>
                      <a:pt x="380852" y="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130918" y="56724"/>
                <a:ext cx="499869" cy="2093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69"/>
                  </a:lnSpc>
                </a:pP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Nhận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tín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hiệu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từ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đồng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hồ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?</a:t>
                </a:r>
              </a:p>
            </p:txBody>
          </p:sp>
        </p:grpSp>
        <p:sp>
          <p:nvSpPr>
            <p:cNvPr id="59" name="AutoShape 59"/>
            <p:cNvSpPr/>
            <p:nvPr/>
          </p:nvSpPr>
          <p:spPr>
            <a:xfrm>
              <a:off x="3073086" y="5234757"/>
              <a:ext cx="0" cy="87739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60" name="AutoShape 60"/>
            <p:cNvSpPr/>
            <p:nvPr/>
          </p:nvSpPr>
          <p:spPr>
            <a:xfrm>
              <a:off x="25400" y="6925572"/>
              <a:ext cx="1119621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>
              <a:off x="25400" y="5690334"/>
              <a:ext cx="0" cy="1235238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 flipV="1">
              <a:off x="25400" y="5673456"/>
              <a:ext cx="3047686" cy="16878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63" name="TextBox 63"/>
            <p:cNvSpPr txBox="1"/>
            <p:nvPr/>
          </p:nvSpPr>
          <p:spPr>
            <a:xfrm>
              <a:off x="117756" y="6055006"/>
              <a:ext cx="945059" cy="455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9"/>
                </a:lnSpc>
                <a:spcBef>
                  <a:spcPct val="0"/>
                </a:spcBef>
              </a:pPr>
              <a:r>
                <a:rPr lang="en-US" sz="1899" spc="-37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Không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3495339" y="7826884"/>
              <a:ext cx="419199" cy="455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9"/>
                </a:lnSpc>
                <a:spcBef>
                  <a:spcPct val="0"/>
                </a:spcBef>
              </a:pPr>
              <a:r>
                <a:rPr lang="en-US" sz="1899" spc="-37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Có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1542922" y="8258325"/>
              <a:ext cx="3060329" cy="1212656"/>
              <a:chOff x="0" y="-28651"/>
              <a:chExt cx="604509" cy="239537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604509" cy="210886"/>
              </a:xfrm>
              <a:custGeom>
                <a:avLst/>
                <a:gdLst/>
                <a:ahLst/>
                <a:cxnLst/>
                <a:rect l="l" t="t" r="r" b="b"/>
                <a:pathLst>
                  <a:path w="604509" h="210886">
                    <a:moveTo>
                      <a:pt x="0" y="0"/>
                    </a:moveTo>
                    <a:lnTo>
                      <a:pt x="604509" y="0"/>
                    </a:lnTo>
                    <a:lnTo>
                      <a:pt x="604509" y="210886"/>
                    </a:lnTo>
                    <a:lnTo>
                      <a:pt x="0" y="210886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0" y="-28651"/>
                <a:ext cx="604509" cy="2395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69"/>
                  </a:lnSpc>
                </a:pP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Gửi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thông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báo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đến</a:t>
                </a:r>
                <a:r>
                  <a:rPr lang="en-US" sz="1899" spc="-37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Firebase</a:t>
                </a:r>
                <a:endParaRPr lang="en-US" sz="1899" spc="-37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sp>
          <p:nvSpPr>
            <p:cNvPr id="68" name="AutoShape 68"/>
            <p:cNvSpPr/>
            <p:nvPr/>
          </p:nvSpPr>
          <p:spPr>
            <a:xfrm>
              <a:off x="3073086" y="7738989"/>
              <a:ext cx="0" cy="664382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69" name="TextBox 69"/>
          <p:cNvSpPr txBox="1"/>
          <p:nvPr/>
        </p:nvSpPr>
        <p:spPr>
          <a:xfrm>
            <a:off x="6504897" y="270325"/>
            <a:ext cx="576330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FFFF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II. GIẢI PHÁP THIẾT KẾ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-76200" y="1485900"/>
            <a:ext cx="784860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000" b="1" spc="-79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8</a:t>
            </a:r>
            <a:r>
              <a:rPr lang="en-US" sz="3000" b="1" spc="-79" dirty="0" smtClean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LƯU ĐỒ XỬ LÝ HỆ THỐNG GATEWAY</a:t>
            </a:r>
            <a:endParaRPr lang="en-US" sz="3000" b="1" spc="-79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71" name="Group 3"/>
          <p:cNvGrpSpPr/>
          <p:nvPr/>
        </p:nvGrpSpPr>
        <p:grpSpPr>
          <a:xfrm>
            <a:off x="16555628" y="9258300"/>
            <a:ext cx="1407344" cy="703918"/>
            <a:chOff x="0" y="0"/>
            <a:chExt cx="1876459" cy="938557"/>
          </a:xfrm>
        </p:grpSpPr>
        <p:sp>
          <p:nvSpPr>
            <p:cNvPr id="72" name="Freeform 4"/>
            <p:cNvSpPr/>
            <p:nvPr/>
          </p:nvSpPr>
          <p:spPr>
            <a:xfrm>
              <a:off x="0" y="0"/>
              <a:ext cx="1876459" cy="938557"/>
            </a:xfrm>
            <a:custGeom>
              <a:avLst/>
              <a:gdLst/>
              <a:ahLst/>
              <a:cxnLst/>
              <a:rect l="l" t="t" r="r" b="b"/>
              <a:pathLst>
                <a:path w="1876459" h="938557">
                  <a:moveTo>
                    <a:pt x="0" y="0"/>
                  </a:moveTo>
                  <a:lnTo>
                    <a:pt x="1876459" y="0"/>
                  </a:lnTo>
                  <a:lnTo>
                    <a:pt x="1876459" y="938557"/>
                  </a:lnTo>
                  <a:lnTo>
                    <a:pt x="0" y="938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TextBox 5"/>
            <p:cNvSpPr txBox="1"/>
            <p:nvPr/>
          </p:nvSpPr>
          <p:spPr>
            <a:xfrm>
              <a:off x="354936" y="15724"/>
              <a:ext cx="1243692" cy="8891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79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12</a:t>
              </a:r>
              <a:endParaRPr lang="en-US" sz="3999" spc="-7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219201" y="3712339"/>
            <a:ext cx="6400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Firebase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Bluetooth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Firebase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ngược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Firebase.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7442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91326"/>
          </a:xfrm>
          <a:custGeom>
            <a:avLst/>
            <a:gdLst/>
            <a:ahLst/>
            <a:cxnLst/>
            <a:rect l="l" t="t" r="r" b="b"/>
            <a:pathLst>
              <a:path w="19979815" h="1538052">
                <a:moveTo>
                  <a:pt x="0" y="0"/>
                </a:moveTo>
                <a:lnTo>
                  <a:pt x="19979814" y="0"/>
                </a:lnTo>
                <a:lnTo>
                  <a:pt x="19979814" y="1538052"/>
                </a:lnTo>
                <a:lnTo>
                  <a:pt x="0" y="153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21236" b="-121236"/>
            </a:stretch>
          </a:blipFill>
          <a:ln w="28575" cap="rnd">
            <a:solidFill>
              <a:srgbClr val="000000"/>
            </a:solidFill>
            <a:prstDash val="lgDash"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6555628" y="9258300"/>
            <a:ext cx="1407344" cy="703918"/>
            <a:chOff x="0" y="0"/>
            <a:chExt cx="1876459" cy="9385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459" cy="938557"/>
            </a:xfrm>
            <a:custGeom>
              <a:avLst/>
              <a:gdLst/>
              <a:ahLst/>
              <a:cxnLst/>
              <a:rect l="l" t="t" r="r" b="b"/>
              <a:pathLst>
                <a:path w="1876459" h="938557">
                  <a:moveTo>
                    <a:pt x="0" y="0"/>
                  </a:moveTo>
                  <a:lnTo>
                    <a:pt x="1876459" y="0"/>
                  </a:lnTo>
                  <a:lnTo>
                    <a:pt x="1876459" y="938557"/>
                  </a:lnTo>
                  <a:lnTo>
                    <a:pt x="0" y="938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354936" y="15724"/>
              <a:ext cx="1142092" cy="8891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79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13</a:t>
              </a:r>
              <a:endParaRPr lang="en-US" sz="3999" spc="-7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9200" y="2447323"/>
            <a:ext cx="6967695" cy="6810978"/>
            <a:chOff x="25400" y="-5"/>
            <a:chExt cx="8598323" cy="9557746"/>
          </a:xfrm>
        </p:grpSpPr>
        <p:grpSp>
          <p:nvGrpSpPr>
            <p:cNvPr id="7" name="Group 7"/>
            <p:cNvGrpSpPr/>
            <p:nvPr/>
          </p:nvGrpSpPr>
          <p:grpSpPr>
            <a:xfrm>
              <a:off x="861496" y="1478378"/>
              <a:ext cx="4366386" cy="1063491"/>
              <a:chOff x="0" y="0"/>
              <a:chExt cx="862496" cy="21007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62496" cy="210072"/>
              </a:xfrm>
              <a:custGeom>
                <a:avLst/>
                <a:gdLst/>
                <a:ahLst/>
                <a:cxnLst/>
                <a:rect l="l" t="t" r="r" b="b"/>
                <a:pathLst>
                  <a:path w="862496" h="210072">
                    <a:moveTo>
                      <a:pt x="203200" y="0"/>
                    </a:moveTo>
                    <a:lnTo>
                      <a:pt x="862496" y="0"/>
                    </a:lnTo>
                    <a:lnTo>
                      <a:pt x="659296" y="210072"/>
                    </a:lnTo>
                    <a:lnTo>
                      <a:pt x="0" y="21007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0"/>
                <a:ext cx="659296" cy="210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69"/>
                  </a:lnSpc>
                </a:pP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Khởi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tạo</a:t>
                </a:r>
                <a:endParaRPr lang="en-US" sz="1899" spc="-37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023478" y="-5"/>
              <a:ext cx="2042423" cy="948720"/>
              <a:chOff x="0" y="-1"/>
              <a:chExt cx="403442" cy="18740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03442" cy="187400"/>
              </a:xfrm>
              <a:custGeom>
                <a:avLst/>
                <a:gdLst/>
                <a:ahLst/>
                <a:cxnLst/>
                <a:rect l="l" t="t" r="r" b="b"/>
                <a:pathLst>
                  <a:path w="403442" h="187400">
                    <a:moveTo>
                      <a:pt x="201721" y="0"/>
                    </a:moveTo>
                    <a:cubicBezTo>
                      <a:pt x="90313" y="0"/>
                      <a:pt x="0" y="41951"/>
                      <a:pt x="0" y="93700"/>
                    </a:cubicBezTo>
                    <a:cubicBezTo>
                      <a:pt x="0" y="145449"/>
                      <a:pt x="90313" y="187400"/>
                      <a:pt x="201721" y="187400"/>
                    </a:cubicBezTo>
                    <a:cubicBezTo>
                      <a:pt x="313128" y="187400"/>
                      <a:pt x="403442" y="145449"/>
                      <a:pt x="403442" y="93700"/>
                    </a:cubicBezTo>
                    <a:cubicBezTo>
                      <a:pt x="403442" y="41951"/>
                      <a:pt x="313128" y="0"/>
                      <a:pt x="2017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37823" y="-1"/>
                <a:ext cx="327796" cy="1698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69"/>
                  </a:lnSpc>
                </a:pP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Begin</a:t>
                </a:r>
              </a:p>
            </p:txBody>
          </p:sp>
        </p:grpSp>
        <p:sp>
          <p:nvSpPr>
            <p:cNvPr id="13" name="AutoShape 13"/>
            <p:cNvSpPr/>
            <p:nvPr/>
          </p:nvSpPr>
          <p:spPr>
            <a:xfrm>
              <a:off x="3044689" y="948715"/>
              <a:ext cx="0" cy="529663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4" name="Group 14"/>
            <p:cNvGrpSpPr/>
            <p:nvPr/>
          </p:nvGrpSpPr>
          <p:grpSpPr>
            <a:xfrm>
              <a:off x="1514525" y="3054115"/>
              <a:ext cx="3060329" cy="973332"/>
              <a:chOff x="0" y="0"/>
              <a:chExt cx="604509" cy="19226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04509" cy="192263"/>
              </a:xfrm>
              <a:custGeom>
                <a:avLst/>
                <a:gdLst/>
                <a:ahLst/>
                <a:cxnLst/>
                <a:rect l="l" t="t" r="r" b="b"/>
                <a:pathLst>
                  <a:path w="604509" h="192263">
                    <a:moveTo>
                      <a:pt x="0" y="0"/>
                    </a:moveTo>
                    <a:lnTo>
                      <a:pt x="604509" y="0"/>
                    </a:lnTo>
                    <a:lnTo>
                      <a:pt x="604509" y="192263"/>
                    </a:lnTo>
                    <a:lnTo>
                      <a:pt x="0" y="192263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3440"/>
                <a:ext cx="604509" cy="1888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69"/>
                  </a:lnSpc>
                </a:pP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Kết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nối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Bluetooth</a:t>
                </a:r>
              </a:p>
            </p:txBody>
          </p:sp>
        </p:grpSp>
        <p:sp>
          <p:nvSpPr>
            <p:cNvPr id="17" name="AutoShape 17"/>
            <p:cNvSpPr/>
            <p:nvPr/>
          </p:nvSpPr>
          <p:spPr>
            <a:xfrm>
              <a:off x="3044689" y="2541869"/>
              <a:ext cx="0" cy="512246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8" name="Group 18"/>
            <p:cNvGrpSpPr/>
            <p:nvPr/>
          </p:nvGrpSpPr>
          <p:grpSpPr>
            <a:xfrm>
              <a:off x="1116624" y="4837139"/>
              <a:ext cx="3856131" cy="1626834"/>
              <a:chOff x="0" y="0"/>
              <a:chExt cx="761705" cy="32135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1705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761705" h="321350">
                    <a:moveTo>
                      <a:pt x="380852" y="0"/>
                    </a:moveTo>
                    <a:lnTo>
                      <a:pt x="761705" y="160675"/>
                    </a:lnTo>
                    <a:lnTo>
                      <a:pt x="380852" y="321350"/>
                    </a:lnTo>
                    <a:lnTo>
                      <a:pt x="0" y="160675"/>
                    </a:lnTo>
                    <a:lnTo>
                      <a:pt x="380852" y="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30918" y="57150"/>
                <a:ext cx="499869" cy="208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69"/>
                  </a:lnSpc>
                </a:pP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Kiểm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tra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trạng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thái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IR?</a:t>
                </a: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389666" y="6983399"/>
              <a:ext cx="3310048" cy="973332"/>
              <a:chOff x="0" y="0"/>
              <a:chExt cx="653837" cy="19226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53837" cy="192263"/>
              </a:xfrm>
              <a:custGeom>
                <a:avLst/>
                <a:gdLst/>
                <a:ahLst/>
                <a:cxnLst/>
                <a:rect l="l" t="t" r="r" b="b"/>
                <a:pathLst>
                  <a:path w="653837" h="192263">
                    <a:moveTo>
                      <a:pt x="0" y="0"/>
                    </a:moveTo>
                    <a:lnTo>
                      <a:pt x="653837" y="0"/>
                    </a:lnTo>
                    <a:lnTo>
                      <a:pt x="653837" y="192263"/>
                    </a:lnTo>
                    <a:lnTo>
                      <a:pt x="0" y="192263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2840"/>
                <a:ext cx="653837" cy="189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69"/>
                  </a:lnSpc>
                </a:pP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Thực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hiện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bật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/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tắt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đèn</a:t>
                </a:r>
                <a:endParaRPr lang="en-US" sz="1899" spc="-37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514525" y="8490126"/>
              <a:ext cx="3060329" cy="1067615"/>
              <a:chOff x="0" y="-1"/>
              <a:chExt cx="604509" cy="21088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04509" cy="210886"/>
              </a:xfrm>
              <a:custGeom>
                <a:avLst/>
                <a:gdLst/>
                <a:ahLst/>
                <a:cxnLst/>
                <a:rect l="l" t="t" r="r" b="b"/>
                <a:pathLst>
                  <a:path w="604509" h="210886">
                    <a:moveTo>
                      <a:pt x="0" y="0"/>
                    </a:moveTo>
                    <a:lnTo>
                      <a:pt x="604509" y="0"/>
                    </a:lnTo>
                    <a:lnTo>
                      <a:pt x="604509" y="210886"/>
                    </a:lnTo>
                    <a:lnTo>
                      <a:pt x="0" y="210886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1"/>
                <a:ext cx="604509" cy="210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69"/>
                  </a:lnSpc>
                </a:pP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Gửi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tín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hiệu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đến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Gateway</a:t>
                </a:r>
              </a:p>
            </p:txBody>
          </p:sp>
        </p:grpSp>
        <p:sp>
          <p:nvSpPr>
            <p:cNvPr id="27" name="AutoShape 27"/>
            <p:cNvSpPr/>
            <p:nvPr/>
          </p:nvSpPr>
          <p:spPr>
            <a:xfrm flipH="1">
              <a:off x="3044689" y="6463973"/>
              <a:ext cx="0" cy="519426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8" name="AutoShape 28"/>
            <p:cNvSpPr/>
            <p:nvPr/>
          </p:nvSpPr>
          <p:spPr>
            <a:xfrm>
              <a:off x="3044689" y="4027447"/>
              <a:ext cx="0" cy="809692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3411619" y="6406823"/>
              <a:ext cx="462802" cy="4290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69"/>
                </a:lnSpc>
                <a:spcBef>
                  <a:spcPct val="0"/>
                </a:spcBef>
              </a:pPr>
              <a:r>
                <a:rPr lang="en-US" sz="1899" spc="-37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Có</a:t>
              </a:r>
              <a:endParaRPr lang="en-US" sz="1899" spc="-3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30" name="AutoShape 30"/>
            <p:cNvSpPr/>
            <p:nvPr/>
          </p:nvSpPr>
          <p:spPr>
            <a:xfrm>
              <a:off x="25400" y="5650556"/>
              <a:ext cx="1091224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25400" y="4432293"/>
              <a:ext cx="0" cy="1218263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>
              <a:off x="25400" y="4432293"/>
              <a:ext cx="301928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171563" y="4797127"/>
              <a:ext cx="1119130" cy="4290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69"/>
                </a:lnSpc>
                <a:spcBef>
                  <a:spcPct val="0"/>
                </a:spcBef>
              </a:pPr>
              <a:r>
                <a:rPr lang="en-US" sz="1899" spc="-37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Không</a:t>
              </a:r>
              <a:endParaRPr lang="en-US" sz="1899" spc="-3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34" name="AutoShape 34"/>
            <p:cNvSpPr/>
            <p:nvPr/>
          </p:nvSpPr>
          <p:spPr>
            <a:xfrm>
              <a:off x="3044689" y="7956731"/>
              <a:ext cx="0" cy="53340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35" name="Group 35"/>
            <p:cNvGrpSpPr/>
            <p:nvPr/>
          </p:nvGrpSpPr>
          <p:grpSpPr>
            <a:xfrm>
              <a:off x="5563394" y="8490126"/>
              <a:ext cx="3060329" cy="1067615"/>
              <a:chOff x="0" y="-1"/>
              <a:chExt cx="604509" cy="210887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04509" cy="210886"/>
              </a:xfrm>
              <a:custGeom>
                <a:avLst/>
                <a:gdLst/>
                <a:ahLst/>
                <a:cxnLst/>
                <a:rect l="l" t="t" r="r" b="b"/>
                <a:pathLst>
                  <a:path w="604509" h="210886">
                    <a:moveTo>
                      <a:pt x="0" y="0"/>
                    </a:moveTo>
                    <a:lnTo>
                      <a:pt x="604509" y="0"/>
                    </a:lnTo>
                    <a:lnTo>
                      <a:pt x="604509" y="210886"/>
                    </a:lnTo>
                    <a:lnTo>
                      <a:pt x="0" y="210886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1"/>
                <a:ext cx="604509" cy="21088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69"/>
                  </a:lnSpc>
                </a:pP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Hiển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thị</a:t>
                </a:r>
                <a:r>
                  <a:rPr lang="en-US" sz="1899" spc="-37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trên</a:t>
                </a:r>
                <a:r>
                  <a:rPr lang="en-US" sz="1899" spc="-37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sz="1899" spc="-37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Oled</a:t>
                </a:r>
                <a:endParaRPr lang="en-US" sz="1899" spc="-37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sp>
          <p:nvSpPr>
            <p:cNvPr id="38" name="AutoShape 38"/>
            <p:cNvSpPr/>
            <p:nvPr/>
          </p:nvSpPr>
          <p:spPr>
            <a:xfrm>
              <a:off x="4574854" y="9023936"/>
              <a:ext cx="988541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39" name="TextBox 39"/>
          <p:cNvSpPr txBox="1"/>
          <p:nvPr/>
        </p:nvSpPr>
        <p:spPr>
          <a:xfrm>
            <a:off x="6504897" y="174363"/>
            <a:ext cx="568710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FFFF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II. GIẢI PHÁP THIẾT KẾ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96096" y="1485900"/>
            <a:ext cx="6995304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000" b="1" spc="-79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9</a:t>
            </a:r>
            <a:r>
              <a:rPr lang="en-US" sz="3000" b="1" spc="-79" dirty="0" smtClean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LƯU ĐỒ XỬ LÝ HỆ THỐNG ĐỒNG HỒ</a:t>
            </a:r>
            <a:endParaRPr lang="en-US" sz="3000" b="1" spc="-79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458200" y="3580906"/>
            <a:ext cx="6781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Bluetooth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Gateway.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Gateway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72519"/>
          </a:xfrm>
          <a:custGeom>
            <a:avLst/>
            <a:gdLst/>
            <a:ahLst/>
            <a:cxnLst/>
            <a:rect l="l" t="t" r="r" b="b"/>
            <a:pathLst>
              <a:path w="20622219" h="1575719">
                <a:moveTo>
                  <a:pt x="0" y="0"/>
                </a:moveTo>
                <a:lnTo>
                  <a:pt x="20622218" y="0"/>
                </a:lnTo>
                <a:lnTo>
                  <a:pt x="20622218" y="1575718"/>
                </a:lnTo>
                <a:lnTo>
                  <a:pt x="0" y="157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22517" b="-122517"/>
            </a:stretch>
          </a:blipFill>
          <a:ln w="38100" cap="rnd">
            <a:solidFill>
              <a:srgbClr val="000000"/>
            </a:solidFill>
            <a:prstDash val="lgDash"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134571" y="307999"/>
            <a:ext cx="6514629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FFFF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III. KẾT QUẢ NGHIÊN CỨU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304800" y="1581051"/>
            <a:ext cx="746760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88" lvl="1" indent="-431794" algn="ctr">
              <a:lnSpc>
                <a:spcPts val="5199"/>
              </a:lnSpc>
              <a:spcBef>
                <a:spcPct val="0"/>
              </a:spcBef>
              <a:buAutoNum type="arabicPeriod"/>
            </a:pPr>
            <a:r>
              <a:rPr lang="en-US" sz="3000" b="1" spc="-79" dirty="0" smtClean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HỆ THỐNG ĐIỀU KHIỂN THIẾT BỊ</a:t>
            </a:r>
            <a:endParaRPr lang="en-US" sz="3000" b="1" spc="-79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63990" y="7793955"/>
            <a:ext cx="316061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Bật</a:t>
            </a:r>
            <a:r>
              <a:rPr lang="en-US" sz="2399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399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đèn</a:t>
            </a:r>
            <a:r>
              <a:rPr lang="en-US" sz="2399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399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thành</a:t>
            </a:r>
            <a:r>
              <a:rPr lang="en-US" sz="2399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399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công</a:t>
            </a:r>
            <a:endParaRPr lang="en-US" sz="2399" spc="-47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963400" y="7793955"/>
            <a:ext cx="323841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Tắt</a:t>
            </a:r>
            <a:r>
              <a:rPr lang="en-US" sz="2399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399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đèn</a:t>
            </a:r>
            <a:r>
              <a:rPr lang="en-US" sz="2399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399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thành</a:t>
            </a:r>
            <a:r>
              <a:rPr lang="en-US" sz="2399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399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công</a:t>
            </a:r>
            <a:endParaRPr lang="en-US" sz="2399" spc="-47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6555628" y="9258300"/>
            <a:ext cx="1407344" cy="703918"/>
            <a:chOff x="0" y="0"/>
            <a:chExt cx="1876459" cy="9385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76459" cy="938557"/>
            </a:xfrm>
            <a:custGeom>
              <a:avLst/>
              <a:gdLst/>
              <a:ahLst/>
              <a:cxnLst/>
              <a:rect l="l" t="t" r="r" b="b"/>
              <a:pathLst>
                <a:path w="1876459" h="938557">
                  <a:moveTo>
                    <a:pt x="0" y="0"/>
                  </a:moveTo>
                  <a:lnTo>
                    <a:pt x="1876459" y="0"/>
                  </a:lnTo>
                  <a:lnTo>
                    <a:pt x="1876459" y="938557"/>
                  </a:lnTo>
                  <a:lnTo>
                    <a:pt x="0" y="938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354936" y="15724"/>
              <a:ext cx="1142092" cy="8891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79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14</a:t>
              </a:r>
              <a:endParaRPr lang="en-US" sz="3999" spc="-7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  <p:pic>
        <p:nvPicPr>
          <p:cNvPr id="14" name="Picture 13"/>
          <p:cNvPicPr/>
          <p:nvPr/>
        </p:nvPicPr>
        <p:blipFill>
          <a:blip r:embed="rId9"/>
          <a:stretch>
            <a:fillRect/>
          </a:stretch>
        </p:blipFill>
        <p:spPr>
          <a:xfrm>
            <a:off x="1143000" y="3115805"/>
            <a:ext cx="7162800" cy="4495632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10"/>
          <a:stretch>
            <a:fillRect/>
          </a:stretch>
        </p:blipFill>
        <p:spPr>
          <a:xfrm>
            <a:off x="9601200" y="3162301"/>
            <a:ext cx="7449231" cy="440264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72519"/>
          </a:xfrm>
          <a:custGeom>
            <a:avLst/>
            <a:gdLst/>
            <a:ahLst/>
            <a:cxnLst/>
            <a:rect l="l" t="t" r="r" b="b"/>
            <a:pathLst>
              <a:path w="20622219" h="1575719">
                <a:moveTo>
                  <a:pt x="0" y="0"/>
                </a:moveTo>
                <a:lnTo>
                  <a:pt x="20622218" y="0"/>
                </a:lnTo>
                <a:lnTo>
                  <a:pt x="20622218" y="1575718"/>
                </a:lnTo>
                <a:lnTo>
                  <a:pt x="0" y="157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22517" b="-122517"/>
            </a:stretch>
          </a:blipFill>
          <a:ln w="38100" cap="rnd">
            <a:solidFill>
              <a:srgbClr val="000000"/>
            </a:solidFill>
            <a:prstDash val="lgDash"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577493" y="4223230"/>
            <a:ext cx="4786476" cy="4157948"/>
          </a:xfrm>
          <a:custGeom>
            <a:avLst/>
            <a:gdLst/>
            <a:ahLst/>
            <a:cxnLst/>
            <a:rect l="l" t="t" r="r" b="b"/>
            <a:pathLst>
              <a:path w="4786476" h="4157948">
                <a:moveTo>
                  <a:pt x="0" y="0"/>
                </a:moveTo>
                <a:lnTo>
                  <a:pt x="4786475" y="0"/>
                </a:lnTo>
                <a:lnTo>
                  <a:pt x="4786475" y="4157949"/>
                </a:lnTo>
                <a:lnTo>
                  <a:pt x="0" y="415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1501" y="3004325"/>
            <a:ext cx="8499229" cy="533106"/>
          </a:xfrm>
          <a:custGeom>
            <a:avLst/>
            <a:gdLst/>
            <a:ahLst/>
            <a:cxnLst/>
            <a:rect l="l" t="t" r="r" b="b"/>
            <a:pathLst>
              <a:path w="8499229" h="533106">
                <a:moveTo>
                  <a:pt x="0" y="0"/>
                </a:moveTo>
                <a:lnTo>
                  <a:pt x="8499229" y="0"/>
                </a:lnTo>
                <a:lnTo>
                  <a:pt x="8499229" y="533105"/>
                </a:lnTo>
                <a:lnTo>
                  <a:pt x="0" y="533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11254" y="3028820"/>
            <a:ext cx="8116629" cy="468267"/>
          </a:xfrm>
          <a:custGeom>
            <a:avLst/>
            <a:gdLst/>
            <a:ahLst/>
            <a:cxnLst/>
            <a:rect l="l" t="t" r="r" b="b"/>
            <a:pathLst>
              <a:path w="8116629" h="468267">
                <a:moveTo>
                  <a:pt x="0" y="0"/>
                </a:moveTo>
                <a:lnTo>
                  <a:pt x="8116629" y="0"/>
                </a:lnTo>
                <a:lnTo>
                  <a:pt x="8116629" y="468267"/>
                </a:lnTo>
                <a:lnTo>
                  <a:pt x="0" y="4682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34571" y="307999"/>
            <a:ext cx="6438429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FFFF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III. KẾT QUẢ NGHIÊN CỨU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3100" y="1559724"/>
            <a:ext cx="8004100" cy="587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000" b="1" spc="-79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2. QUÁ TRÌNH GIAO TIẾP CỦA GATEWAY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19400" y="3664295"/>
            <a:ext cx="295670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Nhận</a:t>
            </a:r>
            <a:r>
              <a:rPr lang="en-US" sz="2399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399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tín</a:t>
            </a:r>
            <a:r>
              <a:rPr lang="en-US" sz="2399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399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hiệu</a:t>
            </a:r>
            <a:r>
              <a:rPr lang="en-US" sz="2399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399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bật</a:t>
            </a:r>
            <a:r>
              <a:rPr lang="en-US" sz="2399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399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đèn</a:t>
            </a:r>
            <a:endParaRPr lang="en-US" sz="2399" spc="-47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106400" y="3664295"/>
            <a:ext cx="279367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Nhận</a:t>
            </a:r>
            <a:r>
              <a:rPr lang="en-US" sz="2399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399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tín</a:t>
            </a:r>
            <a:r>
              <a:rPr lang="en-US" sz="2399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399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hiệu</a:t>
            </a:r>
            <a:r>
              <a:rPr lang="en-US" sz="2399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399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tắt</a:t>
            </a:r>
            <a:r>
              <a:rPr lang="en-US" sz="2399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399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đèn</a:t>
            </a:r>
            <a:endParaRPr lang="en-US" sz="2399" spc="-47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72200" y="8481380"/>
            <a:ext cx="5219278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 spc="-47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Kết nối thành công Firebase và đồng hồ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555628" y="9258300"/>
            <a:ext cx="1407344" cy="703918"/>
            <a:chOff x="0" y="0"/>
            <a:chExt cx="1876459" cy="9385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76459" cy="938557"/>
            </a:xfrm>
            <a:custGeom>
              <a:avLst/>
              <a:gdLst/>
              <a:ahLst/>
              <a:cxnLst/>
              <a:rect l="l" t="t" r="r" b="b"/>
              <a:pathLst>
                <a:path w="1876459" h="938557">
                  <a:moveTo>
                    <a:pt x="0" y="0"/>
                  </a:moveTo>
                  <a:lnTo>
                    <a:pt x="1876459" y="0"/>
                  </a:lnTo>
                  <a:lnTo>
                    <a:pt x="1876459" y="938557"/>
                  </a:lnTo>
                  <a:lnTo>
                    <a:pt x="0" y="938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354937" y="15724"/>
              <a:ext cx="1073014" cy="827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79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15</a:t>
              </a:r>
              <a:endParaRPr lang="en-US" sz="3999" spc="-7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72519"/>
          </a:xfrm>
          <a:custGeom>
            <a:avLst/>
            <a:gdLst/>
            <a:ahLst/>
            <a:cxnLst/>
            <a:rect l="l" t="t" r="r" b="b"/>
            <a:pathLst>
              <a:path w="20622219" h="1575719">
                <a:moveTo>
                  <a:pt x="0" y="0"/>
                </a:moveTo>
                <a:lnTo>
                  <a:pt x="20622218" y="0"/>
                </a:lnTo>
                <a:lnTo>
                  <a:pt x="20622218" y="1575718"/>
                </a:lnTo>
                <a:lnTo>
                  <a:pt x="0" y="157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22517" b="-122517"/>
            </a:stretch>
          </a:blipFill>
          <a:ln w="38100" cap="rnd">
            <a:solidFill>
              <a:srgbClr val="000000"/>
            </a:solidFill>
            <a:prstDash val="lgDash"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34571" y="307999"/>
            <a:ext cx="6438429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FFFF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III. KẾT QUẢ NGHIÊN CỨU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745" y="1581051"/>
            <a:ext cx="10032056" cy="590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000" b="1" spc="-79" dirty="0">
                <a:solidFill>
                  <a:srgbClr val="E7191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3. QUÁ TRÌNH TRUYỀN/NHẬN TÍN HIỆU CỦA ĐỒNG HỒ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555628" y="9258300"/>
            <a:ext cx="1407344" cy="703918"/>
            <a:chOff x="0" y="0"/>
            <a:chExt cx="1876459" cy="93855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76459" cy="938557"/>
            </a:xfrm>
            <a:custGeom>
              <a:avLst/>
              <a:gdLst/>
              <a:ahLst/>
              <a:cxnLst/>
              <a:rect l="l" t="t" r="r" b="b"/>
              <a:pathLst>
                <a:path w="1876459" h="938557">
                  <a:moveTo>
                    <a:pt x="0" y="0"/>
                  </a:moveTo>
                  <a:lnTo>
                    <a:pt x="1876459" y="0"/>
                  </a:lnTo>
                  <a:lnTo>
                    <a:pt x="1876459" y="938557"/>
                  </a:lnTo>
                  <a:lnTo>
                    <a:pt x="0" y="938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354936" y="15724"/>
              <a:ext cx="1142092" cy="8891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79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16</a:t>
              </a:r>
              <a:endParaRPr lang="en-US" sz="3999" spc="-7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  <p:pic>
        <p:nvPicPr>
          <p:cNvPr id="16" name="Picture 15"/>
          <p:cNvPicPr/>
          <p:nvPr/>
        </p:nvPicPr>
        <p:blipFill>
          <a:blip r:embed="rId9"/>
          <a:stretch>
            <a:fillRect/>
          </a:stretch>
        </p:blipFill>
        <p:spPr>
          <a:xfrm>
            <a:off x="762000" y="2802308"/>
            <a:ext cx="7924800" cy="5122718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10"/>
          <a:stretch>
            <a:fillRect/>
          </a:stretch>
        </p:blipFill>
        <p:spPr>
          <a:xfrm>
            <a:off x="8991600" y="2819626"/>
            <a:ext cx="8509000" cy="5105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85861" y="7930222"/>
            <a:ext cx="2477088" cy="489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Khởi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động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đồng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hồ</a:t>
            </a:r>
            <a:endParaRPr lang="en-US" sz="2400" spc="-47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630972" y="7952209"/>
            <a:ext cx="5230278" cy="462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Kết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nối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Bluetooth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thành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công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với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Gateway</a:t>
            </a:r>
            <a:endParaRPr lang="en-US" sz="2400" spc="-47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12251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72519"/>
          </a:xfrm>
          <a:custGeom>
            <a:avLst/>
            <a:gdLst/>
            <a:ahLst/>
            <a:cxnLst/>
            <a:rect l="l" t="t" r="r" b="b"/>
            <a:pathLst>
              <a:path w="20622219" h="1575719">
                <a:moveTo>
                  <a:pt x="0" y="0"/>
                </a:moveTo>
                <a:lnTo>
                  <a:pt x="20622218" y="0"/>
                </a:lnTo>
                <a:lnTo>
                  <a:pt x="20622218" y="1575718"/>
                </a:lnTo>
                <a:lnTo>
                  <a:pt x="0" y="157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22517" b="-122517"/>
            </a:stretch>
          </a:blipFill>
          <a:ln w="38100" cap="rnd">
            <a:solidFill>
              <a:srgbClr val="000000"/>
            </a:solidFill>
            <a:prstDash val="lgDash"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34571" y="307999"/>
            <a:ext cx="6438429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FFFF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III. KẾT QUẢ NGHIÊN CỨU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745" y="1581051"/>
            <a:ext cx="10032056" cy="590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000" b="1" spc="-79" dirty="0">
                <a:solidFill>
                  <a:srgbClr val="E7191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3. QUÁ TRÌNH TRUYỀN/NHẬN TÍN HIỆU CỦA ĐỒNG HỒ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555628" y="9258300"/>
            <a:ext cx="1407344" cy="703918"/>
            <a:chOff x="0" y="0"/>
            <a:chExt cx="1876459" cy="93855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76459" cy="938557"/>
            </a:xfrm>
            <a:custGeom>
              <a:avLst/>
              <a:gdLst/>
              <a:ahLst/>
              <a:cxnLst/>
              <a:rect l="l" t="t" r="r" b="b"/>
              <a:pathLst>
                <a:path w="1876459" h="938557">
                  <a:moveTo>
                    <a:pt x="0" y="0"/>
                  </a:moveTo>
                  <a:lnTo>
                    <a:pt x="1876459" y="0"/>
                  </a:lnTo>
                  <a:lnTo>
                    <a:pt x="1876459" y="938557"/>
                  </a:lnTo>
                  <a:lnTo>
                    <a:pt x="0" y="938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354936" y="15724"/>
              <a:ext cx="1142092" cy="8891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79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17</a:t>
              </a:r>
              <a:endParaRPr lang="en-US" sz="3999" spc="-7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  <p:pic>
        <p:nvPicPr>
          <p:cNvPr id="16" name="Picture 15"/>
          <p:cNvPicPr/>
          <p:nvPr/>
        </p:nvPicPr>
        <p:blipFill>
          <a:blip r:embed="rId9"/>
          <a:stretch>
            <a:fillRect/>
          </a:stretch>
        </p:blipFill>
        <p:spPr>
          <a:xfrm>
            <a:off x="2076910" y="2514590"/>
            <a:ext cx="4171490" cy="544831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008305" y="8191500"/>
            <a:ext cx="6207982" cy="489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Nhận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được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tín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hiệu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hồng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ngoại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từ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Gateway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gửi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đến</a:t>
            </a:r>
            <a:endParaRPr lang="en-US" sz="2400" spc="-47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3000" y="2630190"/>
            <a:ext cx="7715250" cy="510246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801034" y="8186073"/>
            <a:ext cx="5677773" cy="489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Có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thể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thực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hiện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tiếp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tục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thao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tác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để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bật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tắt</a:t>
            </a:r>
            <a:r>
              <a:rPr lang="en-US" sz="24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đèn</a:t>
            </a:r>
            <a:endParaRPr lang="en-US" sz="2400" spc="-47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0"/>
            <a:ext cx="18288001" cy="1261964"/>
          </a:xfrm>
          <a:custGeom>
            <a:avLst/>
            <a:gdLst/>
            <a:ahLst/>
            <a:cxnLst/>
            <a:rect l="l" t="t" r="r" b="b"/>
            <a:pathLst>
              <a:path w="20774463" h="1565164">
                <a:moveTo>
                  <a:pt x="0" y="0"/>
                </a:moveTo>
                <a:lnTo>
                  <a:pt x="20774464" y="0"/>
                </a:lnTo>
                <a:lnTo>
                  <a:pt x="20774464" y="1565163"/>
                </a:lnTo>
                <a:lnTo>
                  <a:pt x="0" y="1565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24962" b="-124962"/>
            </a:stretch>
          </a:blipFill>
          <a:ln w="38100" cap="rnd">
            <a:solidFill>
              <a:srgbClr val="000000"/>
            </a:solidFill>
            <a:prstDash val="lgDash"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/>
          <p:cNvSpPr/>
          <p:nvPr/>
        </p:nvSpPr>
        <p:spPr>
          <a:xfrm rot="-10800000">
            <a:off x="1610571" y="2631880"/>
            <a:ext cx="495698" cy="495698"/>
          </a:xfrm>
          <a:custGeom>
            <a:avLst/>
            <a:gdLst/>
            <a:ahLst/>
            <a:cxnLst/>
            <a:rect l="l" t="t" r="r" b="b"/>
            <a:pathLst>
              <a:path w="495698" h="495698">
                <a:moveTo>
                  <a:pt x="0" y="0"/>
                </a:moveTo>
                <a:lnTo>
                  <a:pt x="495698" y="0"/>
                </a:lnTo>
                <a:lnTo>
                  <a:pt x="495698" y="495698"/>
                </a:lnTo>
                <a:lnTo>
                  <a:pt x="0" y="495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677112" y="307999"/>
            <a:ext cx="3295687" cy="61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FFFF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IV. KẾT LUẬN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55305" y="2614115"/>
            <a:ext cx="8126895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Việc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thiết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kế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đúng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với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yêu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cầu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được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đề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ra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từ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trước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  <p:sp>
        <p:nvSpPr>
          <p:cNvPr id="6" name="Freeform 6"/>
          <p:cNvSpPr/>
          <p:nvPr/>
        </p:nvSpPr>
        <p:spPr>
          <a:xfrm rot="-10800000">
            <a:off x="1610571" y="4144184"/>
            <a:ext cx="495698" cy="495698"/>
          </a:xfrm>
          <a:custGeom>
            <a:avLst/>
            <a:gdLst/>
            <a:ahLst/>
            <a:cxnLst/>
            <a:rect l="l" t="t" r="r" b="b"/>
            <a:pathLst>
              <a:path w="495698" h="495698">
                <a:moveTo>
                  <a:pt x="0" y="0"/>
                </a:moveTo>
                <a:lnTo>
                  <a:pt x="495698" y="0"/>
                </a:lnTo>
                <a:lnTo>
                  <a:pt x="495698" y="495699"/>
                </a:lnTo>
                <a:lnTo>
                  <a:pt x="0" y="495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64904" y="4124275"/>
            <a:ext cx="10502285" cy="965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Cảm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biến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hoạt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động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gần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như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đúng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với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yêu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cầu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đề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ra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chỉ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có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vài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sai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sót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trong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quá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trình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thi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công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1610571" y="5861702"/>
            <a:ext cx="495698" cy="495698"/>
          </a:xfrm>
          <a:custGeom>
            <a:avLst/>
            <a:gdLst/>
            <a:ahLst/>
            <a:cxnLst/>
            <a:rect l="l" t="t" r="r" b="b"/>
            <a:pathLst>
              <a:path w="495698" h="495698">
                <a:moveTo>
                  <a:pt x="0" y="0"/>
                </a:moveTo>
                <a:lnTo>
                  <a:pt x="495698" y="0"/>
                </a:lnTo>
                <a:lnTo>
                  <a:pt x="495698" y="495699"/>
                </a:lnTo>
                <a:lnTo>
                  <a:pt x="0" y="495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52601" y="5823976"/>
            <a:ext cx="116586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Hoạt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động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bật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tắt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đèn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đúng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và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độ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trễ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trong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ngưỡng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có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thể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chấp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nhận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59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được</a:t>
            </a:r>
            <a:r>
              <a:rPr lang="en-US" sz="2800" spc="-5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  <p:sp>
        <p:nvSpPr>
          <p:cNvPr id="10" name="Freeform 10"/>
          <p:cNvSpPr/>
          <p:nvPr/>
        </p:nvSpPr>
        <p:spPr>
          <a:xfrm rot="-10800000">
            <a:off x="1610571" y="7424201"/>
            <a:ext cx="495698" cy="495698"/>
          </a:xfrm>
          <a:custGeom>
            <a:avLst/>
            <a:gdLst/>
            <a:ahLst/>
            <a:cxnLst/>
            <a:rect l="l" t="t" r="r" b="b"/>
            <a:pathLst>
              <a:path w="495698" h="495698">
                <a:moveTo>
                  <a:pt x="0" y="0"/>
                </a:moveTo>
                <a:lnTo>
                  <a:pt x="495698" y="0"/>
                </a:lnTo>
                <a:lnTo>
                  <a:pt x="495698" y="495698"/>
                </a:lnTo>
                <a:lnTo>
                  <a:pt x="0" y="495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464904" y="7367424"/>
            <a:ext cx="12684495" cy="965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800" spc="-59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Tiết kiệm năng lượng, nguồn pin có thể hoạt động nhiều giờ và có thể sạc pin để bảo đảm nguồn.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555628" y="9258300"/>
            <a:ext cx="1407344" cy="703918"/>
            <a:chOff x="0" y="0"/>
            <a:chExt cx="1876459" cy="9385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76459" cy="938557"/>
            </a:xfrm>
            <a:custGeom>
              <a:avLst/>
              <a:gdLst/>
              <a:ahLst/>
              <a:cxnLst/>
              <a:rect l="l" t="t" r="r" b="b"/>
              <a:pathLst>
                <a:path w="1876459" h="938557">
                  <a:moveTo>
                    <a:pt x="0" y="0"/>
                  </a:moveTo>
                  <a:lnTo>
                    <a:pt x="1876459" y="0"/>
                  </a:lnTo>
                  <a:lnTo>
                    <a:pt x="1876459" y="938557"/>
                  </a:lnTo>
                  <a:lnTo>
                    <a:pt x="0" y="938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354936" y="15724"/>
              <a:ext cx="1142092" cy="8891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79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18</a:t>
              </a:r>
              <a:endParaRPr lang="en-US" sz="3999" spc="-7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609600" y="1409700"/>
            <a:ext cx="4183518" cy="759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000" b="1" spc="-79" dirty="0" smtClean="0">
                <a:solidFill>
                  <a:srgbClr val="E7191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 ĐÁNH GIÁ KẾT QUẢ</a:t>
            </a:r>
            <a:endParaRPr lang="en-US" sz="3000" b="1" spc="-79" dirty="0">
              <a:solidFill>
                <a:srgbClr val="E7191F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35925" y="343401"/>
            <a:ext cx="11016150" cy="1098633"/>
            <a:chOff x="0" y="0"/>
            <a:chExt cx="14688201" cy="146484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688201" cy="1464844"/>
              <a:chOff x="0" y="0"/>
              <a:chExt cx="2901373" cy="28935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901373" cy="289352"/>
              </a:xfrm>
              <a:custGeom>
                <a:avLst/>
                <a:gdLst/>
                <a:ahLst/>
                <a:cxnLst/>
                <a:rect l="l" t="t" r="r" b="b"/>
                <a:pathLst>
                  <a:path w="2901373" h="289352">
                    <a:moveTo>
                      <a:pt x="0" y="0"/>
                    </a:moveTo>
                    <a:lnTo>
                      <a:pt x="2901373" y="0"/>
                    </a:lnTo>
                    <a:lnTo>
                      <a:pt x="2901373" y="289352"/>
                    </a:lnTo>
                    <a:lnTo>
                      <a:pt x="0" y="2893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901373" cy="3274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199"/>
                  </a:lnSpc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2574" y="139171"/>
              <a:ext cx="14323052" cy="1186502"/>
              <a:chOff x="0" y="0"/>
              <a:chExt cx="2829245" cy="23437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829245" cy="234371"/>
              </a:xfrm>
              <a:custGeom>
                <a:avLst/>
                <a:gdLst/>
                <a:ahLst/>
                <a:cxnLst/>
                <a:rect l="l" t="t" r="r" b="b"/>
                <a:pathLst>
                  <a:path w="2829245" h="234371">
                    <a:moveTo>
                      <a:pt x="0" y="0"/>
                    </a:moveTo>
                    <a:lnTo>
                      <a:pt x="2829245" y="0"/>
                    </a:lnTo>
                    <a:lnTo>
                      <a:pt x="2829245" y="234371"/>
                    </a:lnTo>
                    <a:lnTo>
                      <a:pt x="0" y="234371"/>
                    </a:ln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829245" cy="2724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199"/>
                  </a:lnSpc>
                </a:pPr>
                <a:r>
                  <a:rPr lang="en-US" sz="3999" b="1" spc="-79" dirty="0">
                    <a:solidFill>
                      <a:srgbClr val="FFE64D"/>
                    </a:solidFill>
                    <a:latin typeface="Times New Roman" panose="02020603050405020304" pitchFamily="18" charset="0"/>
                    <a:ea typeface="Asap Medium"/>
                    <a:cs typeface="Times New Roman" panose="02020603050405020304" pitchFamily="18" charset="0"/>
                    <a:sym typeface="Asap Medium"/>
                  </a:rPr>
                  <a:t>NỘI DUNG</a:t>
                </a:r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-1766482" y="-1126633"/>
            <a:ext cx="4310743" cy="4114800"/>
          </a:xfrm>
          <a:custGeom>
            <a:avLst/>
            <a:gdLst/>
            <a:ahLst/>
            <a:cxnLst/>
            <a:rect l="l" t="t" r="r" b="b"/>
            <a:pathLst>
              <a:path w="4310743" h="4114800">
                <a:moveTo>
                  <a:pt x="0" y="0"/>
                </a:moveTo>
                <a:lnTo>
                  <a:pt x="4310743" y="0"/>
                </a:lnTo>
                <a:lnTo>
                  <a:pt x="43107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098805" y="2386630"/>
            <a:ext cx="4452887" cy="6572527"/>
          </a:xfrm>
          <a:custGeom>
            <a:avLst/>
            <a:gdLst/>
            <a:ahLst/>
            <a:cxnLst/>
            <a:rect l="l" t="t" r="r" b="b"/>
            <a:pathLst>
              <a:path w="4452887" h="6572527">
                <a:moveTo>
                  <a:pt x="0" y="0"/>
                </a:moveTo>
                <a:lnTo>
                  <a:pt x="4452887" y="0"/>
                </a:lnTo>
                <a:lnTo>
                  <a:pt x="4452887" y="6572527"/>
                </a:lnTo>
                <a:lnTo>
                  <a:pt x="0" y="6572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993811" y="6631836"/>
            <a:ext cx="3597989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IV. KẾT LUẬN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93815" y="7952611"/>
            <a:ext cx="5807785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V. HƯỚNG PHÁT TRIỂN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6609061" y="9258300"/>
            <a:ext cx="1337166" cy="668816"/>
            <a:chOff x="0" y="0"/>
            <a:chExt cx="1782888" cy="8917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82888" cy="891755"/>
            </a:xfrm>
            <a:custGeom>
              <a:avLst/>
              <a:gdLst/>
              <a:ahLst/>
              <a:cxnLst/>
              <a:rect l="l" t="t" r="r" b="b"/>
              <a:pathLst>
                <a:path w="1782888" h="891755">
                  <a:moveTo>
                    <a:pt x="0" y="0"/>
                  </a:moveTo>
                  <a:lnTo>
                    <a:pt x="1782888" y="0"/>
                  </a:lnTo>
                  <a:lnTo>
                    <a:pt x="1782888" y="891755"/>
                  </a:lnTo>
                  <a:lnTo>
                    <a:pt x="0" y="891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709873" y="-31079"/>
              <a:ext cx="363141" cy="922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79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1</a:t>
              </a:r>
            </a:p>
          </p:txBody>
        </p:sp>
      </p:grpSp>
      <p:sp>
        <p:nvSpPr>
          <p:cNvPr id="23" name="TextBox 14"/>
          <p:cNvSpPr txBox="1"/>
          <p:nvPr/>
        </p:nvSpPr>
        <p:spPr>
          <a:xfrm>
            <a:off x="7146213" y="5306689"/>
            <a:ext cx="687458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III. KẾT QUẢ THỰC </a:t>
            </a:r>
            <a:r>
              <a:rPr lang="en-US" sz="3999" b="1" spc="-79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NGHIỆM</a:t>
            </a:r>
            <a:endParaRPr lang="en-US" sz="3999" b="1" spc="-79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7072959" y="4019451"/>
            <a:ext cx="588104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II. GIẢI PHÁP THIẾT KẾ</a:t>
            </a:r>
          </a:p>
        </p:txBody>
      </p:sp>
      <p:sp>
        <p:nvSpPr>
          <p:cNvPr id="25" name="TextBox 12"/>
          <p:cNvSpPr txBox="1"/>
          <p:nvPr/>
        </p:nvSpPr>
        <p:spPr>
          <a:xfrm>
            <a:off x="7010400" y="2800251"/>
            <a:ext cx="3597989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I. GIỚI THIỆU 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0"/>
            <a:ext cx="18288001" cy="1261964"/>
          </a:xfrm>
          <a:custGeom>
            <a:avLst/>
            <a:gdLst/>
            <a:ahLst/>
            <a:cxnLst/>
            <a:rect l="l" t="t" r="r" b="b"/>
            <a:pathLst>
              <a:path w="20774463" h="1565164">
                <a:moveTo>
                  <a:pt x="0" y="0"/>
                </a:moveTo>
                <a:lnTo>
                  <a:pt x="20774464" y="0"/>
                </a:lnTo>
                <a:lnTo>
                  <a:pt x="20774464" y="1565163"/>
                </a:lnTo>
                <a:lnTo>
                  <a:pt x="0" y="1565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24962" b="-124962"/>
            </a:stretch>
          </a:blipFill>
          <a:ln w="38100" cap="rnd">
            <a:solidFill>
              <a:srgbClr val="000000"/>
            </a:solidFill>
            <a:prstDash val="lgDash"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677112" y="307999"/>
            <a:ext cx="329568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FFFF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IV. KẾT LUẬN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555628" y="9258300"/>
            <a:ext cx="1407344" cy="703918"/>
            <a:chOff x="0" y="0"/>
            <a:chExt cx="1876459" cy="9385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76459" cy="938557"/>
            </a:xfrm>
            <a:custGeom>
              <a:avLst/>
              <a:gdLst/>
              <a:ahLst/>
              <a:cxnLst/>
              <a:rect l="l" t="t" r="r" b="b"/>
              <a:pathLst>
                <a:path w="1876459" h="938557">
                  <a:moveTo>
                    <a:pt x="0" y="0"/>
                  </a:moveTo>
                  <a:lnTo>
                    <a:pt x="1876459" y="0"/>
                  </a:lnTo>
                  <a:lnTo>
                    <a:pt x="1876459" y="938557"/>
                  </a:lnTo>
                  <a:lnTo>
                    <a:pt x="0" y="938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354936" y="15724"/>
              <a:ext cx="1142092" cy="8891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79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19</a:t>
              </a:r>
              <a:endParaRPr lang="en-US" sz="3999" spc="-7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569386" y="1409700"/>
            <a:ext cx="5221814" cy="759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000" b="1" spc="-79" dirty="0">
                <a:solidFill>
                  <a:srgbClr val="E7191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</a:t>
            </a:r>
            <a:r>
              <a:rPr lang="en-US" sz="3000" b="1" spc="-79" dirty="0" smtClean="0">
                <a:solidFill>
                  <a:srgbClr val="E7191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ĐIỂM MẠNH VÀ HẠN CHẾ</a:t>
            </a:r>
            <a:endParaRPr lang="en-US" sz="3000" b="1" spc="-79" dirty="0">
              <a:solidFill>
                <a:srgbClr val="E7191F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9143999" y="2628900"/>
            <a:ext cx="0" cy="624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9000" y="2639080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030912" y="2639080"/>
            <a:ext cx="145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00200" y="5295900"/>
            <a:ext cx="7073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00200" y="6819900"/>
            <a:ext cx="3827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00200" y="8267700"/>
            <a:ext cx="4945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23071" y="3672870"/>
            <a:ext cx="4168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442580" y="3695700"/>
            <a:ext cx="5711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439400" y="5295900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493990" y="6819900"/>
            <a:ext cx="5812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515600" y="8267700"/>
            <a:ext cx="5139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5379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-1"/>
            <a:ext cx="18288001" cy="1280023"/>
          </a:xfrm>
          <a:custGeom>
            <a:avLst/>
            <a:gdLst/>
            <a:ahLst/>
            <a:cxnLst/>
            <a:rect l="l" t="t" r="r" b="b"/>
            <a:pathLst>
              <a:path w="20774463" h="1565164">
                <a:moveTo>
                  <a:pt x="0" y="0"/>
                </a:moveTo>
                <a:lnTo>
                  <a:pt x="20774464" y="0"/>
                </a:lnTo>
                <a:lnTo>
                  <a:pt x="20774464" y="1565164"/>
                </a:lnTo>
                <a:lnTo>
                  <a:pt x="0" y="1565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24962" b="-124962"/>
            </a:stretch>
          </a:blipFill>
          <a:ln w="38100" cap="rnd">
            <a:solidFill>
              <a:srgbClr val="000000"/>
            </a:solidFill>
            <a:prstDash val="lgDash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482704" y="307999"/>
            <a:ext cx="5633095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FFFF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V. HƯỚNG PHÁT TRIỂN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36413" y="3170632"/>
            <a:ext cx="11743822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800" spc="-47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Mở rộng thiết bị điều khiển: Tích hợp thêm các thiết bị như quạt, TV, máy lạnh, rèm cửa,… điều khiển tập trung qua đồng hồ.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36413" y="4868016"/>
            <a:ext cx="12503587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Phát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triển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ứng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dụng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điện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thoại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Thiết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kế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app mobile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hỗ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trợ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điều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khiển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từ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xa</a:t>
            </a:r>
            <a:r>
              <a:rPr lang="en-US" sz="28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</a:t>
            </a:r>
            <a:r>
              <a:rPr lang="en-US" sz="28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dùng</a:t>
            </a:r>
            <a:r>
              <a:rPr lang="en-US" sz="28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đồng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hồ</a:t>
            </a:r>
            <a:r>
              <a:rPr lang="en-US" sz="28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để</a:t>
            </a:r>
            <a:r>
              <a:rPr lang="en-US" sz="28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giám</a:t>
            </a:r>
            <a:r>
              <a:rPr lang="en-US" sz="28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sát</a:t>
            </a:r>
            <a:r>
              <a:rPr lang="en-US" sz="28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  <a:endParaRPr lang="en-US" sz="2800" spc="-47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67000" y="6634411"/>
            <a:ext cx="13796739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8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Ứng</a:t>
            </a:r>
            <a:r>
              <a:rPr lang="en-US" sz="2800" spc="-47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dụng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AI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học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thói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quen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Đồng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hồ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học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lịch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sinh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hoạt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người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dùng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và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tự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động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điều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khiển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thiết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bị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phù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7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hợp</a:t>
            </a:r>
            <a:r>
              <a:rPr lang="en-US" sz="2800" spc="-47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1754847" y="3246832"/>
            <a:ext cx="495698" cy="495698"/>
          </a:xfrm>
          <a:custGeom>
            <a:avLst/>
            <a:gdLst/>
            <a:ahLst/>
            <a:cxnLst/>
            <a:rect l="l" t="t" r="r" b="b"/>
            <a:pathLst>
              <a:path w="495698" h="495698">
                <a:moveTo>
                  <a:pt x="0" y="0"/>
                </a:moveTo>
                <a:lnTo>
                  <a:pt x="495699" y="0"/>
                </a:lnTo>
                <a:lnTo>
                  <a:pt x="495699" y="495699"/>
                </a:lnTo>
                <a:lnTo>
                  <a:pt x="0" y="495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754847" y="4876402"/>
            <a:ext cx="495698" cy="495698"/>
          </a:xfrm>
          <a:custGeom>
            <a:avLst/>
            <a:gdLst/>
            <a:ahLst/>
            <a:cxnLst/>
            <a:rect l="l" t="t" r="r" b="b"/>
            <a:pathLst>
              <a:path w="495698" h="495698">
                <a:moveTo>
                  <a:pt x="0" y="0"/>
                </a:moveTo>
                <a:lnTo>
                  <a:pt x="495699" y="0"/>
                </a:lnTo>
                <a:lnTo>
                  <a:pt x="495699" y="495699"/>
                </a:lnTo>
                <a:lnTo>
                  <a:pt x="0" y="495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754847" y="6544469"/>
            <a:ext cx="495698" cy="495698"/>
          </a:xfrm>
          <a:custGeom>
            <a:avLst/>
            <a:gdLst/>
            <a:ahLst/>
            <a:cxnLst/>
            <a:rect l="l" t="t" r="r" b="b"/>
            <a:pathLst>
              <a:path w="495698" h="495698">
                <a:moveTo>
                  <a:pt x="0" y="0"/>
                </a:moveTo>
                <a:lnTo>
                  <a:pt x="495699" y="0"/>
                </a:lnTo>
                <a:lnTo>
                  <a:pt x="495699" y="495699"/>
                </a:lnTo>
                <a:lnTo>
                  <a:pt x="0" y="495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6533153" y="9258300"/>
            <a:ext cx="1407344" cy="703918"/>
            <a:chOff x="0" y="0"/>
            <a:chExt cx="1876459" cy="9385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76459" cy="938557"/>
            </a:xfrm>
            <a:custGeom>
              <a:avLst/>
              <a:gdLst/>
              <a:ahLst/>
              <a:cxnLst/>
              <a:rect l="l" t="t" r="r" b="b"/>
              <a:pathLst>
                <a:path w="1876459" h="938557">
                  <a:moveTo>
                    <a:pt x="0" y="0"/>
                  </a:moveTo>
                  <a:lnTo>
                    <a:pt x="1876459" y="0"/>
                  </a:lnTo>
                  <a:lnTo>
                    <a:pt x="1876459" y="938557"/>
                  </a:lnTo>
                  <a:lnTo>
                    <a:pt x="0" y="938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54937" y="15724"/>
              <a:ext cx="1172059" cy="8891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79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20</a:t>
              </a:r>
              <a:endParaRPr lang="en-US" sz="3999" spc="-7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522337" cy="10287000"/>
          </a:xfrm>
          <a:custGeom>
            <a:avLst/>
            <a:gdLst/>
            <a:ahLst/>
            <a:cxnLst/>
            <a:rect l="l" t="t" r="r" b="b"/>
            <a:pathLst>
              <a:path w="18522337" h="10287000">
                <a:moveTo>
                  <a:pt x="0" y="0"/>
                </a:moveTo>
                <a:lnTo>
                  <a:pt x="18522337" y="0"/>
                </a:lnTo>
                <a:lnTo>
                  <a:pt x="185223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19" r="-301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09313" y="7078232"/>
            <a:ext cx="11612059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Họ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và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tên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: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Đỗ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Phúc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Duy</a:t>
            </a:r>
            <a:endParaRPr lang="en-US" sz="3000" b="1" i="1" spc="-60" dirty="0">
              <a:solidFill>
                <a:srgbClr val="000000"/>
              </a:solidFill>
              <a:latin typeface="Asap Medium Italics"/>
              <a:ea typeface="Asap Medium Italics"/>
              <a:cs typeface="Asap Medium Italics"/>
              <a:sym typeface="Asap Medium Italics"/>
            </a:endParaRP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Ngành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Công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nghệ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Kỹ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thuật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Điện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tử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-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Viễn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thông</a:t>
            </a:r>
            <a:endParaRPr lang="en-US" sz="3000" b="1" i="1" spc="-60" dirty="0">
              <a:solidFill>
                <a:srgbClr val="000000"/>
              </a:solidFill>
              <a:latin typeface="Asap Medium Italics"/>
              <a:ea typeface="Asap Medium Italics"/>
              <a:cs typeface="Asap Medium Italics"/>
              <a:sym typeface="Asap Medium Italics"/>
            </a:endParaRP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Khoa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Điện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–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Điện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tử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-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Trường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Đại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học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Sư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phạm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Kỹ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thuật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Tp.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Hồ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Chí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Minh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Điện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 </a:t>
            </a:r>
            <a:r>
              <a:rPr lang="en-US" sz="3000" b="1" i="1" spc="-60" dirty="0" err="1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thoại</a:t>
            </a: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: 0328313042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 b="1" i="1" spc="-60" dirty="0">
                <a:solidFill>
                  <a:srgbClr val="000000"/>
                </a:solidFill>
                <a:latin typeface="Asap Medium Italics"/>
                <a:ea typeface="Asap Medium Italics"/>
                <a:cs typeface="Asap Medium Italics"/>
                <a:sym typeface="Asap Medium Italics"/>
              </a:rPr>
              <a:t>Email: 22161102@student.hcmute.edu.vn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51416" y="2200245"/>
            <a:ext cx="10003631" cy="24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97"/>
              </a:lnSpc>
              <a:spcBef>
                <a:spcPct val="0"/>
              </a:spcBef>
            </a:pPr>
            <a:r>
              <a:rPr lang="en-US" sz="14998" b="1" i="1" spc="-299">
                <a:solidFill>
                  <a:srgbClr val="000000"/>
                </a:solidFill>
                <a:latin typeface="Asap Bold Italics"/>
                <a:ea typeface="Asap Bold Italics"/>
                <a:cs typeface="Asap Bold Italics"/>
                <a:sym typeface="Asap Bold Italics"/>
              </a:rPr>
              <a:t>THANK YOU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19776788" h="1652592">
                <a:moveTo>
                  <a:pt x="0" y="0"/>
                </a:moveTo>
                <a:lnTo>
                  <a:pt x="19776789" y="0"/>
                </a:lnTo>
                <a:lnTo>
                  <a:pt x="19776789" y="1652592"/>
                </a:lnTo>
                <a:lnTo>
                  <a:pt x="0" y="1652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07748" b="-107748"/>
            </a:stretch>
          </a:blipFill>
          <a:ln w="28575" cap="rnd">
            <a:solidFill>
              <a:srgbClr val="000000"/>
            </a:solidFill>
            <a:prstDash val="lgDash"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6590717" y="9258300"/>
            <a:ext cx="1337166" cy="668816"/>
            <a:chOff x="0" y="0"/>
            <a:chExt cx="1782888" cy="8917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2888" cy="891755"/>
            </a:xfrm>
            <a:custGeom>
              <a:avLst/>
              <a:gdLst/>
              <a:ahLst/>
              <a:cxnLst/>
              <a:rect l="l" t="t" r="r" b="b"/>
              <a:pathLst>
                <a:path w="1782888" h="891755">
                  <a:moveTo>
                    <a:pt x="0" y="0"/>
                  </a:moveTo>
                  <a:lnTo>
                    <a:pt x="1782888" y="0"/>
                  </a:lnTo>
                  <a:lnTo>
                    <a:pt x="1782888" y="891755"/>
                  </a:lnTo>
                  <a:lnTo>
                    <a:pt x="0" y="891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09873" y="-31079"/>
              <a:ext cx="363141" cy="922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79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2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7286004" y="3634926"/>
            <a:ext cx="3051057" cy="3051057"/>
          </a:xfrm>
          <a:custGeom>
            <a:avLst/>
            <a:gdLst/>
            <a:ahLst/>
            <a:cxnLst/>
            <a:rect l="l" t="t" r="r" b="b"/>
            <a:pathLst>
              <a:path w="3051057" h="3051057">
                <a:moveTo>
                  <a:pt x="0" y="0"/>
                </a:moveTo>
                <a:lnTo>
                  <a:pt x="3051057" y="0"/>
                </a:lnTo>
                <a:lnTo>
                  <a:pt x="3051057" y="3051057"/>
                </a:lnTo>
                <a:lnTo>
                  <a:pt x="0" y="3051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11441" y="164304"/>
            <a:ext cx="11085024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FFE64D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I. GIỚI </a:t>
            </a:r>
            <a:r>
              <a:rPr lang="en-US" sz="3999" b="1" spc="-79" dirty="0" smtClean="0">
                <a:solidFill>
                  <a:srgbClr val="FFE64D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THIỆU</a:t>
            </a:r>
            <a:endParaRPr lang="en-US" sz="3999" b="1" spc="-79" dirty="0">
              <a:solidFill>
                <a:srgbClr val="FFE64D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3194" y="1266401"/>
            <a:ext cx="4507406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b="1" spc="-60" dirty="0">
                <a:solidFill>
                  <a:srgbClr val="E7191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1.TÌNH HÌNH THỰC TIỄN</a:t>
            </a:r>
          </a:p>
        </p:txBody>
      </p:sp>
      <p:sp>
        <p:nvSpPr>
          <p:cNvPr id="9" name="AutoShape 9"/>
          <p:cNvSpPr/>
          <p:nvPr/>
        </p:nvSpPr>
        <p:spPr>
          <a:xfrm flipH="1" flipV="1">
            <a:off x="5324434" y="2832428"/>
            <a:ext cx="1434449" cy="111863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TextBox 10"/>
          <p:cNvSpPr txBox="1"/>
          <p:nvPr/>
        </p:nvSpPr>
        <p:spPr>
          <a:xfrm>
            <a:off x="2209800" y="2344932"/>
            <a:ext cx="322830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Sự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phát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triển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mạnh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mẽ</a:t>
            </a:r>
            <a:endParaRPr lang="en-US" sz="2800" spc="-48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AutoShape 11"/>
          <p:cNvSpPr/>
          <p:nvPr/>
        </p:nvSpPr>
        <p:spPr>
          <a:xfrm flipV="1">
            <a:off x="10483259" y="2847826"/>
            <a:ext cx="1535168" cy="111836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2" name="TextBox 12"/>
          <p:cNvSpPr txBox="1"/>
          <p:nvPr/>
        </p:nvSpPr>
        <p:spPr>
          <a:xfrm>
            <a:off x="12282753" y="2344932"/>
            <a:ext cx="3871648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Tích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hợp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nhiều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chức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năng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đa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dạng</a:t>
            </a:r>
            <a:endParaRPr lang="en-US" sz="2800" spc="-48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3" name="AutoShape 13"/>
          <p:cNvSpPr/>
          <p:nvPr/>
        </p:nvSpPr>
        <p:spPr>
          <a:xfrm flipH="1">
            <a:off x="5324614" y="5296264"/>
            <a:ext cx="1650433" cy="1554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TextBox 14"/>
          <p:cNvSpPr txBox="1"/>
          <p:nvPr/>
        </p:nvSpPr>
        <p:spPr>
          <a:xfrm>
            <a:off x="1952269" y="5068630"/>
            <a:ext cx="300608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800" spc="-47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Tiềm năng tích hợp IoT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05000" y="8396211"/>
            <a:ext cx="440255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Nhu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cầu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trong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điều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khiển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không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chạm</a:t>
            </a:r>
            <a:endParaRPr lang="en-US" sz="2800" spc="-48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572431" y="7851465"/>
            <a:ext cx="4658169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Hỗ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trợ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tốt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trong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việc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quản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lý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và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giám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sát</a:t>
            </a:r>
            <a:endParaRPr lang="en-US" sz="2800" spc="-48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7" name="AutoShape 17"/>
          <p:cNvSpPr/>
          <p:nvPr/>
        </p:nvSpPr>
        <p:spPr>
          <a:xfrm flipH="1">
            <a:off x="5761894" y="7063749"/>
            <a:ext cx="1535585" cy="103089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8" name="AutoShape 18"/>
          <p:cNvSpPr/>
          <p:nvPr/>
        </p:nvSpPr>
        <p:spPr>
          <a:xfrm>
            <a:off x="10463114" y="6632376"/>
            <a:ext cx="1176190" cy="10579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35066" y="2875548"/>
            <a:ext cx="7670934" cy="5963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Cải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thiện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tai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nạn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về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điện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trong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hộ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gia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đình</a:t>
            </a:r>
            <a:r>
              <a:rPr lang="en-US" sz="2800" spc="-48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342900" indent="-342900">
              <a:lnSpc>
                <a:spcPts val="312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sz="2800" spc="-48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lnSpc>
                <a:spcPts val="312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sz="2800" spc="-48" dirty="0" smtClean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lnSpc>
                <a:spcPts val="312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sz="2800" spc="-48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lnSpc>
                <a:spcPts val="312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Thân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thiện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với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người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lớn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tuổi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và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trẻ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nhỏ</a:t>
            </a:r>
            <a:r>
              <a:rPr lang="en-US" sz="2800" spc="-48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342900" indent="-342900">
              <a:lnSpc>
                <a:spcPts val="312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sz="2800" spc="-48" dirty="0" smtClean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lnSpc>
                <a:spcPts val="312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sz="2800" spc="-48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lnSpc>
                <a:spcPts val="312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sz="2800" spc="-48" dirty="0" smtClean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lnSpc>
                <a:spcPts val="312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Tăng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tính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tự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động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hóa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trong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sinh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hoạt</a:t>
            </a:r>
            <a:r>
              <a:rPr lang="en-US" sz="2800" spc="-48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342900" indent="-342900">
              <a:lnSpc>
                <a:spcPts val="312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sz="2800" spc="-48" dirty="0" smtClean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lnSpc>
                <a:spcPts val="312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sz="2800" spc="-48" dirty="0" smtClean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lnSpc>
                <a:spcPts val="312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sz="2800" spc="-48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lnSpc>
                <a:spcPts val="312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Tiện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nghi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và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tối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ưu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trong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quá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trình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sử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dụng</a:t>
            </a:r>
            <a:r>
              <a:rPr lang="en-US" sz="2800" spc="-48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  <a:endParaRPr lang="en-US" sz="2800" spc="-48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lnSpc>
                <a:spcPts val="312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sz="2800" spc="-48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>
              <a:lnSpc>
                <a:spcPts val="3120"/>
              </a:lnSpc>
              <a:spcBef>
                <a:spcPct val="0"/>
              </a:spcBef>
            </a:pPr>
            <a:endParaRPr lang="en-US" sz="2800" spc="-48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6590717" y="9258300"/>
            <a:ext cx="1337166" cy="668816"/>
            <a:chOff x="0" y="0"/>
            <a:chExt cx="1782888" cy="8917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82888" cy="891755"/>
            </a:xfrm>
            <a:custGeom>
              <a:avLst/>
              <a:gdLst/>
              <a:ahLst/>
              <a:cxnLst/>
              <a:rect l="l" t="t" r="r" b="b"/>
              <a:pathLst>
                <a:path w="1782888" h="891755">
                  <a:moveTo>
                    <a:pt x="0" y="0"/>
                  </a:moveTo>
                  <a:lnTo>
                    <a:pt x="1782888" y="0"/>
                  </a:lnTo>
                  <a:lnTo>
                    <a:pt x="1782888" y="891755"/>
                  </a:lnTo>
                  <a:lnTo>
                    <a:pt x="0" y="891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709873" y="-31079"/>
              <a:ext cx="363141" cy="922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79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3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457200" y="1164877"/>
            <a:ext cx="6175685" cy="5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000" b="1" spc="-79" dirty="0">
                <a:solidFill>
                  <a:srgbClr val="E7191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2. MỤC TIÊU HƯỚNG ĐẾN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19776788" h="1652592">
                <a:moveTo>
                  <a:pt x="0" y="0"/>
                </a:moveTo>
                <a:lnTo>
                  <a:pt x="19776789" y="0"/>
                </a:lnTo>
                <a:lnTo>
                  <a:pt x="19776789" y="1652592"/>
                </a:lnTo>
                <a:lnTo>
                  <a:pt x="0" y="1652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107748" b="-107748"/>
            </a:stretch>
          </a:blipFill>
          <a:ln w="28575" cap="rnd">
            <a:solidFill>
              <a:srgbClr val="000000"/>
            </a:solidFill>
            <a:prstDash val="lgDash"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411441" y="164304"/>
            <a:ext cx="11085024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FFE64D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I. GIỚI THIỆU VÀ ĐẶT VẤN ĐỀ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-1"/>
            <a:ext cx="18288001" cy="1062096"/>
          </a:xfrm>
          <a:custGeom>
            <a:avLst/>
            <a:gdLst/>
            <a:ahLst/>
            <a:cxnLst/>
            <a:rect l="l" t="t" r="r" b="b"/>
            <a:pathLst>
              <a:path w="19979815" h="1538052">
                <a:moveTo>
                  <a:pt x="0" y="0"/>
                </a:moveTo>
                <a:lnTo>
                  <a:pt x="19979814" y="0"/>
                </a:lnTo>
                <a:lnTo>
                  <a:pt x="19979814" y="1538052"/>
                </a:lnTo>
                <a:lnTo>
                  <a:pt x="0" y="153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21236" b="-121236"/>
            </a:stretch>
          </a:blipFill>
          <a:ln w="28575" cap="rnd">
            <a:solidFill>
              <a:srgbClr val="000000"/>
            </a:solidFill>
            <a:prstDash val="lgDash"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6590717" y="9258300"/>
            <a:ext cx="1337166" cy="668816"/>
            <a:chOff x="0" y="0"/>
            <a:chExt cx="1782888" cy="8917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2888" cy="891755"/>
            </a:xfrm>
            <a:custGeom>
              <a:avLst/>
              <a:gdLst/>
              <a:ahLst/>
              <a:cxnLst/>
              <a:rect l="l" t="t" r="r" b="b"/>
              <a:pathLst>
                <a:path w="1782888" h="891755">
                  <a:moveTo>
                    <a:pt x="0" y="0"/>
                  </a:moveTo>
                  <a:lnTo>
                    <a:pt x="1782888" y="0"/>
                  </a:lnTo>
                  <a:lnTo>
                    <a:pt x="1782888" y="891755"/>
                  </a:lnTo>
                  <a:lnTo>
                    <a:pt x="0" y="891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09873" y="-31079"/>
              <a:ext cx="363141" cy="922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79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4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44425" y="3570559"/>
            <a:ext cx="3155383" cy="1633795"/>
            <a:chOff x="0" y="0"/>
            <a:chExt cx="831047" cy="3845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1047" cy="384577"/>
            </a:xfrm>
            <a:custGeom>
              <a:avLst/>
              <a:gdLst/>
              <a:ahLst/>
              <a:cxnLst/>
              <a:rect l="l" t="t" r="r" b="b"/>
              <a:pathLst>
                <a:path w="831047" h="384577">
                  <a:moveTo>
                    <a:pt x="73607" y="0"/>
                  </a:moveTo>
                  <a:lnTo>
                    <a:pt x="757441" y="0"/>
                  </a:lnTo>
                  <a:cubicBezTo>
                    <a:pt x="776962" y="0"/>
                    <a:pt x="795684" y="7755"/>
                    <a:pt x="809488" y="21559"/>
                  </a:cubicBezTo>
                  <a:cubicBezTo>
                    <a:pt x="823292" y="35363"/>
                    <a:pt x="831047" y="54085"/>
                    <a:pt x="831047" y="73607"/>
                  </a:cubicBezTo>
                  <a:lnTo>
                    <a:pt x="831047" y="310970"/>
                  </a:lnTo>
                  <a:cubicBezTo>
                    <a:pt x="831047" y="330492"/>
                    <a:pt x="823292" y="349214"/>
                    <a:pt x="809488" y="363018"/>
                  </a:cubicBezTo>
                  <a:cubicBezTo>
                    <a:pt x="795684" y="376822"/>
                    <a:pt x="776962" y="384577"/>
                    <a:pt x="757441" y="384577"/>
                  </a:cubicBezTo>
                  <a:lnTo>
                    <a:pt x="73607" y="384577"/>
                  </a:lnTo>
                  <a:cubicBezTo>
                    <a:pt x="54085" y="384577"/>
                    <a:pt x="35363" y="376822"/>
                    <a:pt x="21559" y="363018"/>
                  </a:cubicBezTo>
                  <a:cubicBezTo>
                    <a:pt x="7755" y="349214"/>
                    <a:pt x="0" y="330492"/>
                    <a:pt x="0" y="310970"/>
                  </a:cubicBezTo>
                  <a:lnTo>
                    <a:pt x="0" y="73607"/>
                  </a:lnTo>
                  <a:cubicBezTo>
                    <a:pt x="0" y="54085"/>
                    <a:pt x="7755" y="35363"/>
                    <a:pt x="21559" y="21559"/>
                  </a:cubicBezTo>
                  <a:cubicBezTo>
                    <a:pt x="35363" y="7755"/>
                    <a:pt x="54085" y="0"/>
                    <a:pt x="73607" y="0"/>
                  </a:cubicBezTo>
                  <a:close/>
                </a:path>
              </a:pathLst>
            </a:custGeom>
            <a:solidFill>
              <a:srgbClr val="7CB58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9457"/>
              <a:ext cx="831047" cy="355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spc="-48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KHỐI ĐIỀU KHIỂN THIẾT BỊ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8609" y="3570559"/>
            <a:ext cx="4031310" cy="1838827"/>
            <a:chOff x="0" y="0"/>
            <a:chExt cx="1061744" cy="4843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1744" cy="484300"/>
            </a:xfrm>
            <a:custGeom>
              <a:avLst/>
              <a:gdLst/>
              <a:ahLst/>
              <a:cxnLst/>
              <a:rect l="l" t="t" r="r" b="b"/>
              <a:pathLst>
                <a:path w="1061744" h="484300">
                  <a:moveTo>
                    <a:pt x="57613" y="0"/>
                  </a:moveTo>
                  <a:lnTo>
                    <a:pt x="1004131" y="0"/>
                  </a:lnTo>
                  <a:cubicBezTo>
                    <a:pt x="1035950" y="0"/>
                    <a:pt x="1061744" y="25794"/>
                    <a:pt x="1061744" y="57613"/>
                  </a:cubicBezTo>
                  <a:lnTo>
                    <a:pt x="1061744" y="426687"/>
                  </a:lnTo>
                  <a:cubicBezTo>
                    <a:pt x="1061744" y="458506"/>
                    <a:pt x="1035950" y="484300"/>
                    <a:pt x="1004131" y="484300"/>
                  </a:cubicBezTo>
                  <a:lnTo>
                    <a:pt x="57613" y="484300"/>
                  </a:lnTo>
                  <a:cubicBezTo>
                    <a:pt x="25794" y="484300"/>
                    <a:pt x="0" y="458506"/>
                    <a:pt x="0" y="426687"/>
                  </a:cubicBezTo>
                  <a:lnTo>
                    <a:pt x="0" y="57613"/>
                  </a:lnTo>
                  <a:cubicBezTo>
                    <a:pt x="0" y="25794"/>
                    <a:pt x="25794" y="0"/>
                    <a:pt x="57613" y="0"/>
                  </a:cubicBezTo>
                  <a:close/>
                </a:path>
              </a:pathLst>
            </a:custGeom>
            <a:solidFill>
              <a:srgbClr val="7CB58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7481"/>
              <a:ext cx="1061744" cy="466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spc="-48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KHỐI XỬ LÝ TRUNG GIAN</a:t>
              </a:r>
            </a:p>
            <a:p>
              <a:pPr algn="ctr">
                <a:lnSpc>
                  <a:spcPts val="3120"/>
                </a:lnSpc>
              </a:pPr>
              <a:r>
                <a:rPr lang="en-US" sz="2400" spc="-48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GATEWAY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00950" y="2428145"/>
            <a:ext cx="3086100" cy="1419954"/>
            <a:chOff x="0" y="-110870"/>
            <a:chExt cx="812800" cy="4133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302452"/>
            </a:xfrm>
            <a:custGeom>
              <a:avLst/>
              <a:gdLst/>
              <a:ahLst/>
              <a:cxnLst/>
              <a:rect l="l" t="t" r="r" b="b"/>
              <a:pathLst>
                <a:path w="812800" h="302452">
                  <a:moveTo>
                    <a:pt x="75259" y="0"/>
                  </a:moveTo>
                  <a:lnTo>
                    <a:pt x="737541" y="0"/>
                  </a:lnTo>
                  <a:cubicBezTo>
                    <a:pt x="779105" y="0"/>
                    <a:pt x="812800" y="33695"/>
                    <a:pt x="812800" y="75259"/>
                  </a:cubicBezTo>
                  <a:lnTo>
                    <a:pt x="812800" y="227193"/>
                  </a:lnTo>
                  <a:cubicBezTo>
                    <a:pt x="812800" y="268757"/>
                    <a:pt x="779105" y="302452"/>
                    <a:pt x="737541" y="302452"/>
                  </a:cubicBezTo>
                  <a:lnTo>
                    <a:pt x="75259" y="302452"/>
                  </a:lnTo>
                  <a:cubicBezTo>
                    <a:pt x="33695" y="302452"/>
                    <a:pt x="0" y="268757"/>
                    <a:pt x="0" y="227193"/>
                  </a:cubicBezTo>
                  <a:lnTo>
                    <a:pt x="0" y="75259"/>
                  </a:lnTo>
                  <a:cubicBezTo>
                    <a:pt x="0" y="33695"/>
                    <a:pt x="33695" y="0"/>
                    <a:pt x="75259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10870"/>
              <a:ext cx="812800" cy="413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 lang="en-US" sz="2400" spc="-48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  <a:p>
              <a:pPr algn="ctr">
                <a:lnSpc>
                  <a:spcPts val="3120"/>
                </a:lnSpc>
              </a:pPr>
              <a:r>
                <a:rPr lang="en-US" sz="2400" spc="-48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KHỐI </a:t>
              </a:r>
              <a:r>
                <a:rPr lang="en-US" sz="2400" spc="-48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CLOUD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13837" y="7207577"/>
            <a:ext cx="3086100" cy="1304282"/>
            <a:chOff x="0" y="0"/>
            <a:chExt cx="812800" cy="3435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343514"/>
            </a:xfrm>
            <a:custGeom>
              <a:avLst/>
              <a:gdLst/>
              <a:ahLst/>
              <a:cxnLst/>
              <a:rect l="l" t="t" r="r" b="b"/>
              <a:pathLst>
                <a:path w="812800" h="343514">
                  <a:moveTo>
                    <a:pt x="75259" y="0"/>
                  </a:moveTo>
                  <a:lnTo>
                    <a:pt x="737541" y="0"/>
                  </a:lnTo>
                  <a:cubicBezTo>
                    <a:pt x="779105" y="0"/>
                    <a:pt x="812800" y="33695"/>
                    <a:pt x="812800" y="75259"/>
                  </a:cubicBezTo>
                  <a:lnTo>
                    <a:pt x="812800" y="268255"/>
                  </a:lnTo>
                  <a:cubicBezTo>
                    <a:pt x="812800" y="309820"/>
                    <a:pt x="779105" y="343514"/>
                    <a:pt x="737541" y="343514"/>
                  </a:cubicBezTo>
                  <a:lnTo>
                    <a:pt x="75259" y="343514"/>
                  </a:lnTo>
                  <a:cubicBezTo>
                    <a:pt x="33695" y="343514"/>
                    <a:pt x="0" y="309820"/>
                    <a:pt x="0" y="268255"/>
                  </a:cubicBezTo>
                  <a:lnTo>
                    <a:pt x="0" y="75259"/>
                  </a:lnTo>
                  <a:cubicBezTo>
                    <a:pt x="0" y="33695"/>
                    <a:pt x="33695" y="0"/>
                    <a:pt x="75259" y="0"/>
                  </a:cubicBezTo>
                  <a:close/>
                </a:path>
              </a:pathLst>
            </a:custGeom>
            <a:solidFill>
              <a:srgbClr val="7CB58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812800" cy="343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spc="-48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KHỐI XỬ LÝ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382117" y="7018592"/>
            <a:ext cx="2128373" cy="1304282"/>
            <a:chOff x="0" y="0"/>
            <a:chExt cx="560559" cy="34351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60559" cy="343514"/>
            </a:xfrm>
            <a:custGeom>
              <a:avLst/>
              <a:gdLst/>
              <a:ahLst/>
              <a:cxnLst/>
              <a:rect l="l" t="t" r="r" b="b"/>
              <a:pathLst>
                <a:path w="560559" h="343514">
                  <a:moveTo>
                    <a:pt x="109125" y="0"/>
                  </a:moveTo>
                  <a:lnTo>
                    <a:pt x="451435" y="0"/>
                  </a:lnTo>
                  <a:cubicBezTo>
                    <a:pt x="511702" y="0"/>
                    <a:pt x="560559" y="48857"/>
                    <a:pt x="560559" y="109125"/>
                  </a:cubicBezTo>
                  <a:lnTo>
                    <a:pt x="560559" y="234390"/>
                  </a:lnTo>
                  <a:cubicBezTo>
                    <a:pt x="560559" y="294658"/>
                    <a:pt x="511702" y="343514"/>
                    <a:pt x="451435" y="343514"/>
                  </a:cubicBezTo>
                  <a:lnTo>
                    <a:pt x="109125" y="343514"/>
                  </a:lnTo>
                  <a:cubicBezTo>
                    <a:pt x="48857" y="343514"/>
                    <a:pt x="0" y="294658"/>
                    <a:pt x="0" y="234390"/>
                  </a:cubicBezTo>
                  <a:lnTo>
                    <a:pt x="0" y="109125"/>
                  </a:lnTo>
                  <a:cubicBezTo>
                    <a:pt x="0" y="48857"/>
                    <a:pt x="48857" y="0"/>
                    <a:pt x="109125" y="0"/>
                  </a:cubicBezTo>
                  <a:close/>
                </a:path>
              </a:pathLst>
            </a:custGeom>
            <a:solidFill>
              <a:srgbClr val="DDDDD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560559" cy="343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spc="-48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KHỐI PHÁT TÍN HIỆU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105829" y="5868079"/>
            <a:ext cx="3086100" cy="1304282"/>
            <a:chOff x="0" y="0"/>
            <a:chExt cx="812800" cy="3435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343514"/>
            </a:xfrm>
            <a:custGeom>
              <a:avLst/>
              <a:gdLst/>
              <a:ahLst/>
              <a:cxnLst/>
              <a:rect l="l" t="t" r="r" b="b"/>
              <a:pathLst>
                <a:path w="812800" h="343514">
                  <a:moveTo>
                    <a:pt x="75259" y="0"/>
                  </a:moveTo>
                  <a:lnTo>
                    <a:pt x="737541" y="0"/>
                  </a:lnTo>
                  <a:cubicBezTo>
                    <a:pt x="779105" y="0"/>
                    <a:pt x="812800" y="33695"/>
                    <a:pt x="812800" y="75259"/>
                  </a:cubicBezTo>
                  <a:lnTo>
                    <a:pt x="812800" y="268255"/>
                  </a:lnTo>
                  <a:cubicBezTo>
                    <a:pt x="812800" y="309820"/>
                    <a:pt x="779105" y="343514"/>
                    <a:pt x="737541" y="343514"/>
                  </a:cubicBezTo>
                  <a:lnTo>
                    <a:pt x="75259" y="343514"/>
                  </a:lnTo>
                  <a:cubicBezTo>
                    <a:pt x="33695" y="343514"/>
                    <a:pt x="0" y="309820"/>
                    <a:pt x="0" y="268255"/>
                  </a:cubicBezTo>
                  <a:lnTo>
                    <a:pt x="0" y="75259"/>
                  </a:lnTo>
                  <a:cubicBezTo>
                    <a:pt x="0" y="33695"/>
                    <a:pt x="33695" y="0"/>
                    <a:pt x="75259" y="0"/>
                  </a:cubicBezTo>
                  <a:close/>
                </a:path>
              </a:pathLst>
            </a:custGeom>
            <a:solidFill>
              <a:srgbClr val="7CB58A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812800" cy="343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spc="-48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KHỐI NGUỒN</a:t>
              </a:r>
            </a:p>
          </p:txBody>
        </p:sp>
      </p:grpSp>
      <p:sp>
        <p:nvSpPr>
          <p:cNvPr id="24" name="Freeform 24"/>
          <p:cNvSpPr/>
          <p:nvPr/>
        </p:nvSpPr>
        <p:spPr>
          <a:xfrm rot="-3982900">
            <a:off x="10977105" y="3034053"/>
            <a:ext cx="1420221" cy="1420221"/>
          </a:xfrm>
          <a:custGeom>
            <a:avLst/>
            <a:gdLst/>
            <a:ahLst/>
            <a:cxnLst/>
            <a:rect l="l" t="t" r="r" b="b"/>
            <a:pathLst>
              <a:path w="1420221" h="1420221">
                <a:moveTo>
                  <a:pt x="0" y="0"/>
                </a:moveTo>
                <a:lnTo>
                  <a:pt x="1420221" y="0"/>
                </a:lnTo>
                <a:lnTo>
                  <a:pt x="1420221" y="1420220"/>
                </a:lnTo>
                <a:lnTo>
                  <a:pt x="0" y="14202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6970354">
            <a:off x="5940324" y="3018665"/>
            <a:ext cx="1420221" cy="1420221"/>
          </a:xfrm>
          <a:custGeom>
            <a:avLst/>
            <a:gdLst/>
            <a:ahLst/>
            <a:cxnLst/>
            <a:rect l="l" t="t" r="r" b="b"/>
            <a:pathLst>
              <a:path w="1420221" h="1420221">
                <a:moveTo>
                  <a:pt x="0" y="0"/>
                </a:moveTo>
                <a:lnTo>
                  <a:pt x="1420221" y="0"/>
                </a:lnTo>
                <a:lnTo>
                  <a:pt x="1420221" y="1420221"/>
                </a:lnTo>
                <a:lnTo>
                  <a:pt x="0" y="14202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846777" y="5598371"/>
            <a:ext cx="1420221" cy="1420221"/>
          </a:xfrm>
          <a:custGeom>
            <a:avLst/>
            <a:gdLst/>
            <a:ahLst/>
            <a:cxnLst/>
            <a:rect l="l" t="t" r="r" b="b"/>
            <a:pathLst>
              <a:path w="1420221" h="1420221">
                <a:moveTo>
                  <a:pt x="0" y="0"/>
                </a:moveTo>
                <a:lnTo>
                  <a:pt x="1420220" y="0"/>
                </a:lnTo>
                <a:lnTo>
                  <a:pt x="1420220" y="1420221"/>
                </a:lnTo>
                <a:lnTo>
                  <a:pt x="0" y="14202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5400000">
            <a:off x="13905672" y="5883432"/>
            <a:ext cx="1081264" cy="511143"/>
          </a:xfrm>
          <a:custGeom>
            <a:avLst/>
            <a:gdLst/>
            <a:ahLst/>
            <a:cxnLst/>
            <a:rect l="l" t="t" r="r" b="b"/>
            <a:pathLst>
              <a:path w="1081264" h="511143">
                <a:moveTo>
                  <a:pt x="0" y="0"/>
                </a:moveTo>
                <a:lnTo>
                  <a:pt x="1081263" y="0"/>
                </a:lnTo>
                <a:lnTo>
                  <a:pt x="1081263" y="511143"/>
                </a:lnTo>
                <a:lnTo>
                  <a:pt x="0" y="5111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1845708">
            <a:off x="11118547" y="5494827"/>
            <a:ext cx="1579146" cy="746505"/>
          </a:xfrm>
          <a:custGeom>
            <a:avLst/>
            <a:gdLst/>
            <a:ahLst/>
            <a:cxnLst/>
            <a:rect l="l" t="t" r="r" b="b"/>
            <a:pathLst>
              <a:path w="1579146" h="746505">
                <a:moveTo>
                  <a:pt x="0" y="0"/>
                </a:moveTo>
                <a:lnTo>
                  <a:pt x="1579146" y="0"/>
                </a:lnTo>
                <a:lnTo>
                  <a:pt x="1579146" y="746505"/>
                </a:lnTo>
                <a:lnTo>
                  <a:pt x="0" y="7465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9062500">
            <a:off x="6266500" y="5226353"/>
            <a:ext cx="1579146" cy="746505"/>
          </a:xfrm>
          <a:custGeom>
            <a:avLst/>
            <a:gdLst/>
            <a:ahLst/>
            <a:cxnLst/>
            <a:rect l="l" t="t" r="r" b="b"/>
            <a:pathLst>
              <a:path w="1579146" h="746505">
                <a:moveTo>
                  <a:pt x="0" y="0"/>
                </a:moveTo>
                <a:lnTo>
                  <a:pt x="1579147" y="0"/>
                </a:lnTo>
                <a:lnTo>
                  <a:pt x="1579147" y="746506"/>
                </a:lnTo>
                <a:lnTo>
                  <a:pt x="0" y="746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9452286">
            <a:off x="6266500" y="7015258"/>
            <a:ext cx="1579146" cy="746505"/>
          </a:xfrm>
          <a:custGeom>
            <a:avLst/>
            <a:gdLst/>
            <a:ahLst/>
            <a:cxnLst/>
            <a:rect l="l" t="t" r="r" b="b"/>
            <a:pathLst>
              <a:path w="1579146" h="746505">
                <a:moveTo>
                  <a:pt x="0" y="0"/>
                </a:moveTo>
                <a:lnTo>
                  <a:pt x="1579147" y="0"/>
                </a:lnTo>
                <a:lnTo>
                  <a:pt x="1579147" y="746506"/>
                </a:lnTo>
                <a:lnTo>
                  <a:pt x="0" y="746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6504897" y="197679"/>
            <a:ext cx="568710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FFE64D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II. GIẢI PHÁP THIẾT KẾ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-151348" y="1373529"/>
            <a:ext cx="5409148" cy="587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5199"/>
              </a:lnSpc>
              <a:spcBef>
                <a:spcPct val="0"/>
              </a:spcBef>
              <a:buAutoNum type="arabicPeriod"/>
            </a:pPr>
            <a:r>
              <a:rPr lang="en-US" sz="3000" b="1" spc="-79" dirty="0" smtClean="0">
                <a:solidFill>
                  <a:srgbClr val="E7191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SƠ ĐỒ KHỐI HỆ THỐNG</a:t>
            </a:r>
            <a:endParaRPr lang="en-US" sz="3000" b="1" spc="-79" dirty="0">
              <a:solidFill>
                <a:srgbClr val="E7191F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236"/>
            <a:ext cx="18288000" cy="1168089"/>
          </a:xfrm>
          <a:custGeom>
            <a:avLst/>
            <a:gdLst/>
            <a:ahLst/>
            <a:cxnLst/>
            <a:rect l="l" t="t" r="r" b="b"/>
            <a:pathLst>
              <a:path w="19979815" h="1538052">
                <a:moveTo>
                  <a:pt x="0" y="0"/>
                </a:moveTo>
                <a:lnTo>
                  <a:pt x="19979814" y="0"/>
                </a:lnTo>
                <a:lnTo>
                  <a:pt x="19979814" y="1538052"/>
                </a:lnTo>
                <a:lnTo>
                  <a:pt x="0" y="153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21236" b="-121236"/>
            </a:stretch>
          </a:blipFill>
          <a:ln w="28575" cap="rnd">
            <a:solidFill>
              <a:srgbClr val="000000"/>
            </a:solidFill>
            <a:prstDash val="lgDash"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6590717" y="9258300"/>
            <a:ext cx="1337166" cy="668816"/>
            <a:chOff x="0" y="0"/>
            <a:chExt cx="1782888" cy="8917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2888" cy="891755"/>
            </a:xfrm>
            <a:custGeom>
              <a:avLst/>
              <a:gdLst/>
              <a:ahLst/>
              <a:cxnLst/>
              <a:rect l="l" t="t" r="r" b="b"/>
              <a:pathLst>
                <a:path w="1782888" h="891755">
                  <a:moveTo>
                    <a:pt x="0" y="0"/>
                  </a:moveTo>
                  <a:lnTo>
                    <a:pt x="1782888" y="0"/>
                  </a:lnTo>
                  <a:lnTo>
                    <a:pt x="1782888" y="891755"/>
                  </a:lnTo>
                  <a:lnTo>
                    <a:pt x="0" y="891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09873" y="-31079"/>
              <a:ext cx="363141" cy="922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79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23122" y="5319068"/>
            <a:ext cx="5463477" cy="1120215"/>
            <a:chOff x="0" y="0"/>
            <a:chExt cx="6856355" cy="14936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56355" cy="1391565"/>
            </a:xfrm>
            <a:custGeom>
              <a:avLst/>
              <a:gdLst/>
              <a:ahLst/>
              <a:cxnLst/>
              <a:rect l="l" t="t" r="r" b="b"/>
              <a:pathLst>
                <a:path w="6856355" h="1391565">
                  <a:moveTo>
                    <a:pt x="0" y="0"/>
                  </a:moveTo>
                  <a:lnTo>
                    <a:pt x="6856355" y="0"/>
                  </a:lnTo>
                  <a:lnTo>
                    <a:pt x="6856355" y="1391565"/>
                  </a:lnTo>
                  <a:lnTo>
                    <a:pt x="0" y="1391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353305" y="433502"/>
              <a:ext cx="6149743" cy="1060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800" spc="-48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Khả năng tích hợp và phát triển cao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680968" y="3002633"/>
            <a:ext cx="5463477" cy="1079740"/>
            <a:chOff x="0" y="0"/>
            <a:chExt cx="6856355" cy="14396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856355" cy="1391565"/>
            </a:xfrm>
            <a:custGeom>
              <a:avLst/>
              <a:gdLst/>
              <a:ahLst/>
              <a:cxnLst/>
              <a:rect l="l" t="t" r="r" b="b"/>
              <a:pathLst>
                <a:path w="6856355" h="1391565">
                  <a:moveTo>
                    <a:pt x="0" y="0"/>
                  </a:moveTo>
                  <a:lnTo>
                    <a:pt x="6856355" y="0"/>
                  </a:lnTo>
                  <a:lnTo>
                    <a:pt x="6856355" y="1391565"/>
                  </a:lnTo>
                  <a:lnTo>
                    <a:pt x="0" y="1391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698421" y="379536"/>
              <a:ext cx="5276454" cy="1060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800" spc="-48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Chi phí phần cứng rẻ và tối ưu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23122" y="3002633"/>
            <a:ext cx="5463477" cy="1043673"/>
            <a:chOff x="0" y="0"/>
            <a:chExt cx="6856355" cy="13915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856355" cy="1391565"/>
            </a:xfrm>
            <a:custGeom>
              <a:avLst/>
              <a:gdLst/>
              <a:ahLst/>
              <a:cxnLst/>
              <a:rect l="l" t="t" r="r" b="b"/>
              <a:pathLst>
                <a:path w="6856355" h="1391565">
                  <a:moveTo>
                    <a:pt x="0" y="0"/>
                  </a:moveTo>
                  <a:lnTo>
                    <a:pt x="6856355" y="0"/>
                  </a:lnTo>
                  <a:lnTo>
                    <a:pt x="6856355" y="1391565"/>
                  </a:lnTo>
                  <a:lnTo>
                    <a:pt x="0" y="1391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274587" y="379536"/>
              <a:ext cx="6393764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800" spc="-48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Nhu cầu thực tiễn cao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23122" y="7635502"/>
            <a:ext cx="5463477" cy="1043673"/>
            <a:chOff x="0" y="0"/>
            <a:chExt cx="6856355" cy="13915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56355" cy="1391565"/>
            </a:xfrm>
            <a:custGeom>
              <a:avLst/>
              <a:gdLst/>
              <a:ahLst/>
              <a:cxnLst/>
              <a:rect l="l" t="t" r="r" b="b"/>
              <a:pathLst>
                <a:path w="6856355" h="1391565">
                  <a:moveTo>
                    <a:pt x="0" y="0"/>
                  </a:moveTo>
                  <a:lnTo>
                    <a:pt x="6856355" y="0"/>
                  </a:lnTo>
                  <a:lnTo>
                    <a:pt x="6856355" y="1391565"/>
                  </a:lnTo>
                  <a:lnTo>
                    <a:pt x="0" y="1391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467924" y="379536"/>
              <a:ext cx="5073467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800" spc="-48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Tiết kiệm năng lượng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812573" y="5319068"/>
            <a:ext cx="6115991" cy="1079740"/>
            <a:chOff x="0" y="0"/>
            <a:chExt cx="7675222" cy="14396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675222" cy="1391565"/>
            </a:xfrm>
            <a:custGeom>
              <a:avLst/>
              <a:gdLst/>
              <a:ahLst/>
              <a:cxnLst/>
              <a:rect l="l" t="t" r="r" b="b"/>
              <a:pathLst>
                <a:path w="7675222" h="1391565">
                  <a:moveTo>
                    <a:pt x="0" y="0"/>
                  </a:moveTo>
                  <a:lnTo>
                    <a:pt x="7675222" y="0"/>
                  </a:lnTo>
                  <a:lnTo>
                    <a:pt x="7675222" y="1391565"/>
                  </a:lnTo>
                  <a:lnTo>
                    <a:pt x="0" y="1391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t="-5971" b="-5971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307383" y="379536"/>
              <a:ext cx="7157383" cy="1060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800" spc="-48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Hỗ trợ cho người có hoàn cảnh đặc biệt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504897" y="311637"/>
            <a:ext cx="5687103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FFFF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II. GIẢI PHÁP THIẾT KẾ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457200" y="1475977"/>
            <a:ext cx="7343679" cy="587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000" b="1" spc="-79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2. LÝ DO LỰA CHỌN GIẢI PHÁP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812572" y="7635502"/>
            <a:ext cx="5463477" cy="1043673"/>
            <a:chOff x="0" y="0"/>
            <a:chExt cx="6856355" cy="139156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856355" cy="1391565"/>
            </a:xfrm>
            <a:custGeom>
              <a:avLst/>
              <a:gdLst/>
              <a:ahLst/>
              <a:cxnLst/>
              <a:rect l="l" t="t" r="r" b="b"/>
              <a:pathLst>
                <a:path w="6856355" h="1391565">
                  <a:moveTo>
                    <a:pt x="0" y="0"/>
                  </a:moveTo>
                  <a:lnTo>
                    <a:pt x="6856355" y="0"/>
                  </a:lnTo>
                  <a:lnTo>
                    <a:pt x="6856355" y="1391565"/>
                  </a:lnTo>
                  <a:lnTo>
                    <a:pt x="0" y="1391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0" y="379536"/>
              <a:ext cx="6856355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800" spc="-48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Xu hướng nghiên cứu tương lai</a:t>
              </a: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-1"/>
            <a:ext cx="18288001" cy="1182418"/>
          </a:xfrm>
          <a:custGeom>
            <a:avLst/>
            <a:gdLst/>
            <a:ahLst/>
            <a:cxnLst/>
            <a:rect l="l" t="t" r="r" b="b"/>
            <a:pathLst>
              <a:path w="19979815" h="1538052">
                <a:moveTo>
                  <a:pt x="0" y="0"/>
                </a:moveTo>
                <a:lnTo>
                  <a:pt x="19979814" y="0"/>
                </a:lnTo>
                <a:lnTo>
                  <a:pt x="19979814" y="1538052"/>
                </a:lnTo>
                <a:lnTo>
                  <a:pt x="0" y="153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21236" b="-121236"/>
            </a:stretch>
          </a:blipFill>
          <a:ln w="28575" cap="rnd">
            <a:solidFill>
              <a:srgbClr val="000000"/>
            </a:solidFill>
            <a:prstDash val="lgDash"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6590717" y="9258300"/>
            <a:ext cx="1337166" cy="668816"/>
            <a:chOff x="0" y="0"/>
            <a:chExt cx="1782888" cy="8917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2888" cy="891755"/>
            </a:xfrm>
            <a:custGeom>
              <a:avLst/>
              <a:gdLst/>
              <a:ahLst/>
              <a:cxnLst/>
              <a:rect l="l" t="t" r="r" b="b"/>
              <a:pathLst>
                <a:path w="1782888" h="891755">
                  <a:moveTo>
                    <a:pt x="0" y="0"/>
                  </a:moveTo>
                  <a:lnTo>
                    <a:pt x="1782888" y="0"/>
                  </a:lnTo>
                  <a:lnTo>
                    <a:pt x="1782888" y="891755"/>
                  </a:lnTo>
                  <a:lnTo>
                    <a:pt x="0" y="891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09873" y="-31079"/>
              <a:ext cx="363141" cy="922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79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6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7295218"/>
            <a:ext cx="6205901" cy="1432852"/>
          </a:xfrm>
          <a:custGeom>
            <a:avLst/>
            <a:gdLst/>
            <a:ahLst/>
            <a:cxnLst/>
            <a:rect l="l" t="t" r="r" b="b"/>
            <a:pathLst>
              <a:path w="6065087" h="1432852">
                <a:moveTo>
                  <a:pt x="0" y="0"/>
                </a:moveTo>
                <a:lnTo>
                  <a:pt x="6065087" y="0"/>
                </a:lnTo>
                <a:lnTo>
                  <a:pt x="6065087" y="1432853"/>
                </a:lnTo>
                <a:lnTo>
                  <a:pt x="0" y="1432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75631" y="2879105"/>
            <a:ext cx="7015086" cy="4209052"/>
          </a:xfrm>
          <a:custGeom>
            <a:avLst/>
            <a:gdLst/>
            <a:ahLst/>
            <a:cxnLst/>
            <a:rect l="l" t="t" r="r" b="b"/>
            <a:pathLst>
              <a:path w="7015086" h="4209052">
                <a:moveTo>
                  <a:pt x="0" y="0"/>
                </a:moveTo>
                <a:lnTo>
                  <a:pt x="7015086" y="0"/>
                </a:lnTo>
                <a:lnTo>
                  <a:pt x="7015086" y="4209051"/>
                </a:lnTo>
                <a:lnTo>
                  <a:pt x="0" y="42090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504897" y="255937"/>
            <a:ext cx="5687103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FFFF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II. GIẢI PHÁP THIẾT KẾ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81200" y="1455125"/>
            <a:ext cx="5871881" cy="587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000" b="1" spc="-79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3. </a:t>
            </a:r>
            <a:r>
              <a:rPr lang="en-US" sz="3000" b="1" spc="-79" dirty="0" smtClean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NỀN TẢNG FIREBASE</a:t>
            </a:r>
            <a:endParaRPr lang="en-US" sz="3000" b="1" spc="-79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3194894"/>
            <a:ext cx="7121053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12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Firebase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là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một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dịch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vụ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trực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tuyến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hoạt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động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như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một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phần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mềm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hỗ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trợ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651886"/>
            <a:ext cx="468630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800" spc="-48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Các thông số thiết lập trong đề tài: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301440"/>
            <a:ext cx="7187210" cy="1217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12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Có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thể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dễ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dàng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quản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lý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cơ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sở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dữ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liệu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xác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thực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người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dùng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lưu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trữ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tệp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tin,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gửi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thông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báo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đẩy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và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phân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tích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dữ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spc="-48" dirty="0" err="1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liệu</a:t>
            </a:r>
            <a:r>
              <a:rPr lang="en-US" sz="2800" spc="-48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-1"/>
            <a:ext cx="18288001" cy="1182418"/>
          </a:xfrm>
          <a:custGeom>
            <a:avLst/>
            <a:gdLst/>
            <a:ahLst/>
            <a:cxnLst/>
            <a:rect l="l" t="t" r="r" b="b"/>
            <a:pathLst>
              <a:path w="19979815" h="1538052">
                <a:moveTo>
                  <a:pt x="0" y="0"/>
                </a:moveTo>
                <a:lnTo>
                  <a:pt x="19979814" y="0"/>
                </a:lnTo>
                <a:lnTo>
                  <a:pt x="19979814" y="1538052"/>
                </a:lnTo>
                <a:lnTo>
                  <a:pt x="0" y="153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21236" b="-121236"/>
            </a:stretch>
          </a:blipFill>
          <a:ln w="28575" cap="rnd">
            <a:solidFill>
              <a:srgbClr val="000000"/>
            </a:solidFill>
            <a:prstDash val="lgDash"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6590717" y="9234991"/>
            <a:ext cx="1337166" cy="692125"/>
            <a:chOff x="0" y="-31079"/>
            <a:chExt cx="1782888" cy="9228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2888" cy="891755"/>
            </a:xfrm>
            <a:custGeom>
              <a:avLst/>
              <a:gdLst/>
              <a:ahLst/>
              <a:cxnLst/>
              <a:rect l="l" t="t" r="r" b="b"/>
              <a:pathLst>
                <a:path w="1782888" h="891755">
                  <a:moveTo>
                    <a:pt x="0" y="0"/>
                  </a:moveTo>
                  <a:lnTo>
                    <a:pt x="1782888" y="0"/>
                  </a:lnTo>
                  <a:lnTo>
                    <a:pt x="1782888" y="891755"/>
                  </a:lnTo>
                  <a:lnTo>
                    <a:pt x="0" y="891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09873" y="-31079"/>
              <a:ext cx="363141" cy="827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79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7</a:t>
              </a:r>
              <a:endParaRPr lang="en-US" sz="3999" spc="-7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504897" y="255937"/>
            <a:ext cx="5687103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FFFF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II. GIẢI PHÁP THIẾT KẾ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461681" y="1455125"/>
            <a:ext cx="1059628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000" b="1" spc="-79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</a:t>
            </a:r>
            <a:r>
              <a:rPr lang="en-US" sz="3000" b="1" spc="-79" dirty="0" smtClean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GIAO TIẾP BLUETOOTH LOW ENERGY(BLE)</a:t>
            </a:r>
            <a:endParaRPr lang="en-US" sz="3000" b="1" spc="-79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026" name="Picture 2" descr="Nguyên lý hoạt động của B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068782"/>
            <a:ext cx="8902486" cy="505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14400" y="3086100"/>
            <a:ext cx="6858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một chuẩn kết nối không dây tiết kiệm năng lượng,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bởi Bluetooth SIG (Special Interest Group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sử dụng tần số 2,4 GHz để truyền thông tin giữa các thiết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ử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dụng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thức kết nối hai bước để thiết lập kết nối giữa hai thiết bị BLE: Giao thức kết nối và Giao thức giao tiếp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nổi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400" dirty="0">
                <a:latin typeface="+mj-lt"/>
              </a:rPr>
              <a:t>Tiết kiệm năng lượng</a:t>
            </a:r>
            <a:endParaRPr lang="en-US" sz="2400" dirty="0">
              <a:latin typeface="+mj-lt"/>
            </a:endParaRPr>
          </a:p>
          <a:p>
            <a:pPr algn="just"/>
            <a:r>
              <a:rPr lang="en-US" sz="2400" dirty="0" smtClean="0">
                <a:latin typeface="+mj-lt"/>
              </a:rPr>
              <a:t>			     </a:t>
            </a:r>
            <a:r>
              <a:rPr lang="vi-VN" sz="2400" dirty="0" smtClean="0">
                <a:latin typeface="+mj-lt"/>
              </a:rPr>
              <a:t>Độ </a:t>
            </a:r>
            <a:r>
              <a:rPr lang="vi-VN" sz="2400" dirty="0">
                <a:latin typeface="+mj-lt"/>
              </a:rPr>
              <a:t>tin cậy cao</a:t>
            </a:r>
            <a:endParaRPr lang="en-US" sz="2400" dirty="0">
              <a:latin typeface="+mj-lt"/>
            </a:endParaRPr>
          </a:p>
          <a:p>
            <a:pPr algn="just"/>
            <a:r>
              <a:rPr lang="en-US" sz="2400" dirty="0">
                <a:latin typeface="+mj-lt"/>
              </a:rPr>
              <a:t>	</a:t>
            </a:r>
            <a:r>
              <a:rPr lang="en-US" sz="2400" dirty="0" smtClean="0">
                <a:latin typeface="+mj-lt"/>
              </a:rPr>
              <a:t>		     </a:t>
            </a:r>
            <a:r>
              <a:rPr lang="vi-VN" sz="2400" dirty="0" smtClean="0">
                <a:latin typeface="+mj-lt"/>
              </a:rPr>
              <a:t>Chi </a:t>
            </a:r>
            <a:r>
              <a:rPr lang="vi-VN" sz="2400" dirty="0">
                <a:latin typeface="+mj-lt"/>
              </a:rPr>
              <a:t>phí thấp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3982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91326"/>
          </a:xfrm>
          <a:custGeom>
            <a:avLst/>
            <a:gdLst/>
            <a:ahLst/>
            <a:cxnLst/>
            <a:rect l="l" t="t" r="r" b="b"/>
            <a:pathLst>
              <a:path w="19979815" h="1538052">
                <a:moveTo>
                  <a:pt x="0" y="0"/>
                </a:moveTo>
                <a:lnTo>
                  <a:pt x="19979814" y="0"/>
                </a:lnTo>
                <a:lnTo>
                  <a:pt x="19979814" y="1538052"/>
                </a:lnTo>
                <a:lnTo>
                  <a:pt x="0" y="153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21236" b="-121236"/>
            </a:stretch>
          </a:blipFill>
          <a:ln w="28575" cap="rnd">
            <a:solidFill>
              <a:srgbClr val="000000"/>
            </a:solidFill>
            <a:prstDash val="lgDash"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6590717" y="9234991"/>
            <a:ext cx="1337166" cy="692125"/>
            <a:chOff x="0" y="-31079"/>
            <a:chExt cx="1782888" cy="9228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2888" cy="891755"/>
            </a:xfrm>
            <a:custGeom>
              <a:avLst/>
              <a:gdLst/>
              <a:ahLst/>
              <a:cxnLst/>
              <a:rect l="l" t="t" r="r" b="b"/>
              <a:pathLst>
                <a:path w="1782888" h="891755">
                  <a:moveTo>
                    <a:pt x="0" y="0"/>
                  </a:moveTo>
                  <a:lnTo>
                    <a:pt x="1782888" y="0"/>
                  </a:lnTo>
                  <a:lnTo>
                    <a:pt x="1782888" y="891755"/>
                  </a:lnTo>
                  <a:lnTo>
                    <a:pt x="0" y="891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709873" y="-31079"/>
              <a:ext cx="363141" cy="827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79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8</a:t>
              </a:r>
              <a:endParaRPr lang="en-US" sz="3999" spc="-79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504897" y="255937"/>
            <a:ext cx="5687103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FFFF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II. GIẢI PHÁP THIẾT KẾ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533400" y="1507839"/>
            <a:ext cx="960120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000" b="1" spc="-79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5</a:t>
            </a:r>
            <a:r>
              <a:rPr lang="en-US" sz="3000" b="1" spc="-79" dirty="0" smtClean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</a:t>
            </a:r>
            <a:r>
              <a:rPr lang="en-US" sz="3000" b="1" spc="-79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THIẾT KẾ HỆ THỐNG ĐIỀU KHIỂN ĐÈN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935" y="3235036"/>
            <a:ext cx="10014948" cy="440782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62000" y="3390900"/>
            <a:ext cx="6629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ESP32-C6-Devkitc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Wi-Fi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802.11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b/g/n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Firbase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Firebase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Firebase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1373</Words>
  <Application>Microsoft Office PowerPoint</Application>
  <PresentationFormat>Custom</PresentationFormat>
  <Paragraphs>224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Wingdings</vt:lpstr>
      <vt:lpstr>Times New Roman</vt:lpstr>
      <vt:lpstr>Calibri</vt:lpstr>
      <vt:lpstr>Arial Bold</vt:lpstr>
      <vt:lpstr>Asap Medium Italics</vt:lpstr>
      <vt:lpstr>Asap Medium</vt:lpstr>
      <vt:lpstr>Asap Bold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thuyết trình Lên ý tưởng Kế hoạch Dự án Công ty Xanh dương và Tím Doanh nghiệp Thông thường</dc:title>
  <dc:creator>Phuc Duy Do</dc:creator>
  <cp:lastModifiedBy>bai3</cp:lastModifiedBy>
  <cp:revision>45</cp:revision>
  <dcterms:created xsi:type="dcterms:W3CDTF">2006-08-16T00:00:00Z</dcterms:created>
  <dcterms:modified xsi:type="dcterms:W3CDTF">2025-06-17T04:00:24Z</dcterms:modified>
  <dc:identifier>DAGTLFYI_MQ</dc:identifier>
</cp:coreProperties>
</file>